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7" r:id="rId2"/>
    <p:sldMasterId id="2147483760" r:id="rId3"/>
  </p:sldMasterIdLst>
  <p:notesMasterIdLst>
    <p:notesMasterId r:id="rId302"/>
  </p:notesMasterIdLst>
  <p:sldIdLst>
    <p:sldId id="307" r:id="rId4"/>
    <p:sldId id="257" r:id="rId5"/>
    <p:sldId id="258" r:id="rId6"/>
    <p:sldId id="370" r:id="rId7"/>
    <p:sldId id="371" r:id="rId8"/>
    <p:sldId id="261" r:id="rId9"/>
    <p:sldId id="331" r:id="rId10"/>
    <p:sldId id="592" r:id="rId11"/>
    <p:sldId id="937" r:id="rId12"/>
    <p:sldId id="529" r:id="rId13"/>
    <p:sldId id="609" r:id="rId14"/>
    <p:sldId id="611" r:id="rId15"/>
    <p:sldId id="612" r:id="rId16"/>
    <p:sldId id="613" r:id="rId17"/>
    <p:sldId id="614" r:id="rId18"/>
    <p:sldId id="615" r:id="rId19"/>
    <p:sldId id="616" r:id="rId20"/>
    <p:sldId id="617" r:id="rId21"/>
    <p:sldId id="618" r:id="rId22"/>
    <p:sldId id="619" r:id="rId23"/>
    <p:sldId id="620" r:id="rId24"/>
    <p:sldId id="621" r:id="rId25"/>
    <p:sldId id="622" r:id="rId26"/>
    <p:sldId id="623" r:id="rId27"/>
    <p:sldId id="624" r:id="rId28"/>
    <p:sldId id="625" r:id="rId29"/>
    <p:sldId id="626" r:id="rId30"/>
    <p:sldId id="629" r:id="rId31"/>
    <p:sldId id="631" r:id="rId32"/>
    <p:sldId id="630" r:id="rId33"/>
    <p:sldId id="632" r:id="rId34"/>
    <p:sldId id="633" r:id="rId35"/>
    <p:sldId id="640" r:id="rId36"/>
    <p:sldId id="634" r:id="rId37"/>
    <p:sldId id="641" r:id="rId38"/>
    <p:sldId id="635" r:id="rId39"/>
    <p:sldId id="636" r:id="rId40"/>
    <p:sldId id="637" r:id="rId41"/>
    <p:sldId id="638" r:id="rId42"/>
    <p:sldId id="649" r:id="rId43"/>
    <p:sldId id="639" r:id="rId44"/>
    <p:sldId id="650" r:id="rId45"/>
    <p:sldId id="627" r:id="rId46"/>
    <p:sldId id="628" r:id="rId47"/>
    <p:sldId id="656" r:id="rId48"/>
    <p:sldId id="642" r:id="rId49"/>
    <p:sldId id="643" r:id="rId50"/>
    <p:sldId id="644" r:id="rId51"/>
    <p:sldId id="645" r:id="rId52"/>
    <p:sldId id="646" r:id="rId53"/>
    <p:sldId id="647" r:id="rId54"/>
    <p:sldId id="651" r:id="rId55"/>
    <p:sldId id="652" r:id="rId56"/>
    <p:sldId id="653" r:id="rId57"/>
    <p:sldId id="657" r:id="rId58"/>
    <p:sldId id="658" r:id="rId59"/>
    <p:sldId id="659" r:id="rId60"/>
    <p:sldId id="662" r:id="rId61"/>
    <p:sldId id="663" r:id="rId62"/>
    <p:sldId id="664" r:id="rId63"/>
    <p:sldId id="660" r:id="rId64"/>
    <p:sldId id="661" r:id="rId65"/>
    <p:sldId id="654" r:id="rId66"/>
    <p:sldId id="655" r:id="rId67"/>
    <p:sldId id="648" r:id="rId68"/>
    <p:sldId id="679" r:id="rId69"/>
    <p:sldId id="665" r:id="rId70"/>
    <p:sldId id="666" r:id="rId71"/>
    <p:sldId id="667" r:id="rId72"/>
    <p:sldId id="668" r:id="rId73"/>
    <p:sldId id="669" r:id="rId74"/>
    <p:sldId id="670" r:id="rId75"/>
    <p:sldId id="671" r:id="rId76"/>
    <p:sldId id="672" r:id="rId77"/>
    <p:sldId id="680" r:id="rId78"/>
    <p:sldId id="610" r:id="rId79"/>
    <p:sldId id="673" r:id="rId80"/>
    <p:sldId id="674" r:id="rId81"/>
    <p:sldId id="675" r:id="rId82"/>
    <p:sldId id="681" r:id="rId83"/>
    <p:sldId id="692" r:id="rId84"/>
    <p:sldId id="693" r:id="rId85"/>
    <p:sldId id="676" r:id="rId86"/>
    <p:sldId id="694" r:id="rId87"/>
    <p:sldId id="683" r:id="rId88"/>
    <p:sldId id="684" r:id="rId89"/>
    <p:sldId id="685" r:id="rId90"/>
    <p:sldId id="686" r:id="rId91"/>
    <p:sldId id="695" r:id="rId92"/>
    <p:sldId id="696" r:id="rId93"/>
    <p:sldId id="697" r:id="rId94"/>
    <p:sldId id="698" r:id="rId95"/>
    <p:sldId id="687" r:id="rId96"/>
    <p:sldId id="688" r:id="rId97"/>
    <p:sldId id="689" r:id="rId98"/>
    <p:sldId id="699" r:id="rId99"/>
    <p:sldId id="700" r:id="rId100"/>
    <p:sldId id="701" r:id="rId101"/>
    <p:sldId id="702" r:id="rId102"/>
    <p:sldId id="703" r:id="rId103"/>
    <p:sldId id="704" r:id="rId104"/>
    <p:sldId id="705" r:id="rId105"/>
    <p:sldId id="706" r:id="rId106"/>
    <p:sldId id="690" r:id="rId107"/>
    <p:sldId id="682" r:id="rId108"/>
    <p:sldId id="677" r:id="rId109"/>
    <p:sldId id="678" r:id="rId110"/>
    <p:sldId id="715" r:id="rId111"/>
    <p:sldId id="716" r:id="rId112"/>
    <p:sldId id="717" r:id="rId113"/>
    <p:sldId id="708" r:id="rId114"/>
    <p:sldId id="719" r:id="rId115"/>
    <p:sldId id="718" r:id="rId116"/>
    <p:sldId id="720" r:id="rId117"/>
    <p:sldId id="722" r:id="rId118"/>
    <p:sldId id="709" r:id="rId119"/>
    <p:sldId id="710" r:id="rId120"/>
    <p:sldId id="711" r:id="rId121"/>
    <p:sldId id="713" r:id="rId122"/>
    <p:sldId id="712" r:id="rId123"/>
    <p:sldId id="714" r:id="rId124"/>
    <p:sldId id="723" r:id="rId125"/>
    <p:sldId id="724" r:id="rId126"/>
    <p:sldId id="725" r:id="rId127"/>
    <p:sldId id="726" r:id="rId128"/>
    <p:sldId id="729" r:id="rId129"/>
    <p:sldId id="727" r:id="rId130"/>
    <p:sldId id="728" r:id="rId131"/>
    <p:sldId id="730" r:id="rId132"/>
    <p:sldId id="731" r:id="rId133"/>
    <p:sldId id="732" r:id="rId134"/>
    <p:sldId id="733" r:id="rId135"/>
    <p:sldId id="734" r:id="rId136"/>
    <p:sldId id="735" r:id="rId137"/>
    <p:sldId id="736" r:id="rId138"/>
    <p:sldId id="737" r:id="rId139"/>
    <p:sldId id="707" r:id="rId140"/>
    <p:sldId id="738" r:id="rId141"/>
    <p:sldId id="739" r:id="rId142"/>
    <p:sldId id="740" r:id="rId143"/>
    <p:sldId id="741" r:id="rId144"/>
    <p:sldId id="743" r:id="rId145"/>
    <p:sldId id="742" r:id="rId146"/>
    <p:sldId id="744" r:id="rId147"/>
    <p:sldId id="745" r:id="rId148"/>
    <p:sldId id="746" r:id="rId149"/>
    <p:sldId id="747" r:id="rId150"/>
    <p:sldId id="748" r:id="rId151"/>
    <p:sldId id="749" r:id="rId152"/>
    <p:sldId id="750" r:id="rId153"/>
    <p:sldId id="751" r:id="rId154"/>
    <p:sldId id="752" r:id="rId155"/>
    <p:sldId id="755" r:id="rId156"/>
    <p:sldId id="756" r:id="rId157"/>
    <p:sldId id="757" r:id="rId158"/>
    <p:sldId id="758" r:id="rId159"/>
    <p:sldId id="759" r:id="rId160"/>
    <p:sldId id="760" r:id="rId161"/>
    <p:sldId id="761" r:id="rId162"/>
    <p:sldId id="762" r:id="rId163"/>
    <p:sldId id="764" r:id="rId164"/>
    <p:sldId id="817" r:id="rId165"/>
    <p:sldId id="765" r:id="rId166"/>
    <p:sldId id="766" r:id="rId167"/>
    <p:sldId id="767" r:id="rId168"/>
    <p:sldId id="769" r:id="rId169"/>
    <p:sldId id="771" r:id="rId170"/>
    <p:sldId id="772" r:id="rId171"/>
    <p:sldId id="773" r:id="rId172"/>
    <p:sldId id="774" r:id="rId173"/>
    <p:sldId id="775" r:id="rId174"/>
    <p:sldId id="776" r:id="rId175"/>
    <p:sldId id="777" r:id="rId176"/>
    <p:sldId id="778" r:id="rId177"/>
    <p:sldId id="779" r:id="rId178"/>
    <p:sldId id="780" r:id="rId179"/>
    <p:sldId id="781" r:id="rId180"/>
    <p:sldId id="782" r:id="rId181"/>
    <p:sldId id="783" r:id="rId182"/>
    <p:sldId id="784" r:id="rId183"/>
    <p:sldId id="785" r:id="rId184"/>
    <p:sldId id="786" r:id="rId185"/>
    <p:sldId id="770" r:id="rId186"/>
    <p:sldId id="768" r:id="rId187"/>
    <p:sldId id="787" r:id="rId188"/>
    <p:sldId id="793" r:id="rId189"/>
    <p:sldId id="791" r:id="rId190"/>
    <p:sldId id="794" r:id="rId191"/>
    <p:sldId id="795" r:id="rId192"/>
    <p:sldId id="792" r:id="rId193"/>
    <p:sldId id="796" r:id="rId194"/>
    <p:sldId id="799" r:id="rId195"/>
    <p:sldId id="800" r:id="rId196"/>
    <p:sldId id="801" r:id="rId197"/>
    <p:sldId id="802" r:id="rId198"/>
    <p:sldId id="797" r:id="rId199"/>
    <p:sldId id="798" r:id="rId200"/>
    <p:sldId id="803" r:id="rId201"/>
    <p:sldId id="804" r:id="rId202"/>
    <p:sldId id="805" r:id="rId203"/>
    <p:sldId id="806" r:id="rId204"/>
    <p:sldId id="807" r:id="rId205"/>
    <p:sldId id="763" r:id="rId206"/>
    <p:sldId id="306" r:id="rId207"/>
    <p:sldId id="826" r:id="rId208"/>
    <p:sldId id="820" r:id="rId209"/>
    <p:sldId id="810" r:id="rId210"/>
    <p:sldId id="827" r:id="rId211"/>
    <p:sldId id="831" r:id="rId212"/>
    <p:sldId id="832" r:id="rId213"/>
    <p:sldId id="833" r:id="rId214"/>
    <p:sldId id="830" r:id="rId215"/>
    <p:sldId id="837" r:id="rId216"/>
    <p:sldId id="834" r:id="rId217"/>
    <p:sldId id="838" r:id="rId218"/>
    <p:sldId id="839" r:id="rId219"/>
    <p:sldId id="841" r:id="rId220"/>
    <p:sldId id="842" r:id="rId221"/>
    <p:sldId id="843" r:id="rId222"/>
    <p:sldId id="835" r:id="rId223"/>
    <p:sldId id="844" r:id="rId224"/>
    <p:sldId id="836" r:id="rId225"/>
    <p:sldId id="846" r:id="rId226"/>
    <p:sldId id="847" r:id="rId227"/>
    <p:sldId id="868" r:id="rId228"/>
    <p:sldId id="869" r:id="rId229"/>
    <p:sldId id="872" r:id="rId230"/>
    <p:sldId id="870" r:id="rId231"/>
    <p:sldId id="848" r:id="rId232"/>
    <p:sldId id="850" r:id="rId233"/>
    <p:sldId id="877" r:id="rId234"/>
    <p:sldId id="878" r:id="rId235"/>
    <p:sldId id="879" r:id="rId236"/>
    <p:sldId id="881" r:id="rId237"/>
    <p:sldId id="885" r:id="rId238"/>
    <p:sldId id="882" r:id="rId239"/>
    <p:sldId id="883" r:id="rId240"/>
    <p:sldId id="884" r:id="rId241"/>
    <p:sldId id="849" r:id="rId242"/>
    <p:sldId id="880" r:id="rId243"/>
    <p:sldId id="873" r:id="rId244"/>
    <p:sldId id="886" r:id="rId245"/>
    <p:sldId id="891" r:id="rId246"/>
    <p:sldId id="887" r:id="rId247"/>
    <p:sldId id="888" r:id="rId248"/>
    <p:sldId id="889" r:id="rId249"/>
    <p:sldId id="890" r:id="rId250"/>
    <p:sldId id="892" r:id="rId251"/>
    <p:sldId id="893" r:id="rId252"/>
    <p:sldId id="894" r:id="rId253"/>
    <p:sldId id="895" r:id="rId254"/>
    <p:sldId id="896" r:id="rId255"/>
    <p:sldId id="897" r:id="rId256"/>
    <p:sldId id="898" r:id="rId257"/>
    <p:sldId id="899" r:id="rId258"/>
    <p:sldId id="900" r:id="rId259"/>
    <p:sldId id="901" r:id="rId260"/>
    <p:sldId id="902" r:id="rId261"/>
    <p:sldId id="874" r:id="rId262"/>
    <p:sldId id="903" r:id="rId263"/>
    <p:sldId id="904" r:id="rId264"/>
    <p:sldId id="905" r:id="rId265"/>
    <p:sldId id="875" r:id="rId266"/>
    <p:sldId id="907" r:id="rId267"/>
    <p:sldId id="908" r:id="rId268"/>
    <p:sldId id="909" r:id="rId269"/>
    <p:sldId id="910" r:id="rId270"/>
    <p:sldId id="876" r:id="rId271"/>
    <p:sldId id="859" r:id="rId272"/>
    <p:sldId id="917" r:id="rId273"/>
    <p:sldId id="918" r:id="rId274"/>
    <p:sldId id="911" r:id="rId275"/>
    <p:sldId id="912" r:id="rId276"/>
    <p:sldId id="913" r:id="rId277"/>
    <p:sldId id="919" r:id="rId278"/>
    <p:sldId id="920" r:id="rId279"/>
    <p:sldId id="921" r:id="rId280"/>
    <p:sldId id="922" r:id="rId281"/>
    <p:sldId id="923" r:id="rId282"/>
    <p:sldId id="924" r:id="rId283"/>
    <p:sldId id="925" r:id="rId284"/>
    <p:sldId id="926" r:id="rId285"/>
    <p:sldId id="927" r:id="rId286"/>
    <p:sldId id="928" r:id="rId287"/>
    <p:sldId id="929" r:id="rId288"/>
    <p:sldId id="930" r:id="rId289"/>
    <p:sldId id="933" r:id="rId290"/>
    <p:sldId id="935" r:id="rId291"/>
    <p:sldId id="932" r:id="rId292"/>
    <p:sldId id="934" r:id="rId293"/>
    <p:sldId id="931" r:id="rId294"/>
    <p:sldId id="936" r:id="rId295"/>
    <p:sldId id="823" r:id="rId296"/>
    <p:sldId id="821" r:id="rId297"/>
    <p:sldId id="825" r:id="rId298"/>
    <p:sldId id="824" r:id="rId299"/>
    <p:sldId id="822" r:id="rId300"/>
    <p:sldId id="296" r:id="rId3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307"/>
            <p14:sldId id="257"/>
            <p14:sldId id="258"/>
            <p14:sldId id="370"/>
            <p14:sldId id="371"/>
            <p14:sldId id="261"/>
            <p14:sldId id="331"/>
            <p14:sldId id="592"/>
            <p14:sldId id="937"/>
          </p14:sldIdLst>
        </p14:section>
        <p14:section name="DEMO 1" id="{73220C7C-D6A9-409E-AB1F-A5F74CB08080}">
          <p14:sldIdLst>
            <p14:sldId id="529"/>
            <p14:sldId id="609"/>
            <p14:sldId id="611"/>
            <p14:sldId id="612"/>
            <p14:sldId id="613"/>
            <p14:sldId id="614"/>
            <p14:sldId id="615"/>
            <p14:sldId id="616"/>
            <p14:sldId id="617"/>
            <p14:sldId id="618"/>
            <p14:sldId id="619"/>
            <p14:sldId id="620"/>
            <p14:sldId id="621"/>
            <p14:sldId id="622"/>
            <p14:sldId id="623"/>
            <p14:sldId id="624"/>
            <p14:sldId id="625"/>
            <p14:sldId id="626"/>
            <p14:sldId id="629"/>
            <p14:sldId id="631"/>
            <p14:sldId id="630"/>
            <p14:sldId id="632"/>
            <p14:sldId id="633"/>
            <p14:sldId id="640"/>
            <p14:sldId id="634"/>
            <p14:sldId id="641"/>
            <p14:sldId id="635"/>
            <p14:sldId id="636"/>
            <p14:sldId id="637"/>
            <p14:sldId id="638"/>
            <p14:sldId id="649"/>
            <p14:sldId id="639"/>
            <p14:sldId id="650"/>
            <p14:sldId id="627"/>
            <p14:sldId id="628"/>
          </p14:sldIdLst>
        </p14:section>
        <p14:section name="DEMO 2" id="{3CFF1FDD-1FE4-4B4E-BDE0-EF0CF34E584E}">
          <p14:sldIdLst>
            <p14:sldId id="656"/>
            <p14:sldId id="642"/>
            <p14:sldId id="643"/>
            <p14:sldId id="644"/>
            <p14:sldId id="645"/>
            <p14:sldId id="646"/>
            <p14:sldId id="647"/>
            <p14:sldId id="651"/>
            <p14:sldId id="652"/>
            <p14:sldId id="653"/>
            <p14:sldId id="657"/>
            <p14:sldId id="658"/>
            <p14:sldId id="659"/>
            <p14:sldId id="662"/>
            <p14:sldId id="663"/>
            <p14:sldId id="664"/>
            <p14:sldId id="660"/>
            <p14:sldId id="661"/>
            <p14:sldId id="654"/>
            <p14:sldId id="655"/>
            <p14:sldId id="648"/>
          </p14:sldIdLst>
        </p14:section>
        <p14:section name="DEMO 3" id="{5B15D6A0-FEAD-49FE-B7FF-0F9158923D9F}">
          <p14:sldIdLst>
            <p14:sldId id="679"/>
            <p14:sldId id="665"/>
            <p14:sldId id="666"/>
            <p14:sldId id="667"/>
            <p14:sldId id="668"/>
            <p14:sldId id="669"/>
            <p14:sldId id="670"/>
            <p14:sldId id="671"/>
            <p14:sldId id="672"/>
          </p14:sldIdLst>
        </p14:section>
        <p14:section name="Pre-Lab Pointers" id="{8149B10F-DB49-446F-9D9A-01A52F0F0044}">
          <p14:sldIdLst>
            <p14:sldId id="680"/>
            <p14:sldId id="610"/>
            <p14:sldId id="673"/>
            <p14:sldId id="674"/>
            <p14:sldId id="675"/>
            <p14:sldId id="681"/>
            <p14:sldId id="692"/>
            <p14:sldId id="693"/>
            <p14:sldId id="676"/>
            <p14:sldId id="694"/>
            <p14:sldId id="683"/>
            <p14:sldId id="684"/>
            <p14:sldId id="685"/>
            <p14:sldId id="686"/>
            <p14:sldId id="695"/>
            <p14:sldId id="696"/>
            <p14:sldId id="697"/>
            <p14:sldId id="698"/>
            <p14:sldId id="687"/>
            <p14:sldId id="688"/>
            <p14:sldId id="689"/>
            <p14:sldId id="699"/>
            <p14:sldId id="700"/>
            <p14:sldId id="701"/>
            <p14:sldId id="702"/>
            <p14:sldId id="703"/>
            <p14:sldId id="704"/>
            <p14:sldId id="705"/>
            <p14:sldId id="706"/>
            <p14:sldId id="690"/>
            <p14:sldId id="682"/>
            <p14:sldId id="677"/>
            <p14:sldId id="678"/>
            <p14:sldId id="715"/>
            <p14:sldId id="716"/>
            <p14:sldId id="717"/>
            <p14:sldId id="708"/>
            <p14:sldId id="719"/>
            <p14:sldId id="718"/>
            <p14:sldId id="720"/>
            <p14:sldId id="722"/>
            <p14:sldId id="709"/>
            <p14:sldId id="710"/>
            <p14:sldId id="711"/>
            <p14:sldId id="713"/>
            <p14:sldId id="712"/>
            <p14:sldId id="714"/>
            <p14:sldId id="723"/>
            <p14:sldId id="724"/>
            <p14:sldId id="725"/>
            <p14:sldId id="726"/>
            <p14:sldId id="729"/>
            <p14:sldId id="727"/>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71"/>
            <p14:sldId id="772"/>
            <p14:sldId id="773"/>
            <p14:sldId id="774"/>
            <p14:sldId id="775"/>
            <p14:sldId id="776"/>
            <p14:sldId id="777"/>
            <p14:sldId id="778"/>
            <p14:sldId id="779"/>
            <p14:sldId id="780"/>
            <p14:sldId id="781"/>
            <p14:sldId id="782"/>
            <p14:sldId id="783"/>
            <p14:sldId id="784"/>
            <p14:sldId id="785"/>
            <p14:sldId id="786"/>
            <p14:sldId id="770"/>
            <p14:sldId id="768"/>
            <p14:sldId id="787"/>
            <p14:sldId id="793"/>
            <p14:sldId id="791"/>
            <p14:sldId id="794"/>
            <p14:sldId id="795"/>
            <p14:sldId id="792"/>
            <p14:sldId id="796"/>
            <p14:sldId id="799"/>
            <p14:sldId id="800"/>
            <p14:sldId id="801"/>
            <p14:sldId id="802"/>
            <p14:sldId id="797"/>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306"/>
            <p14:sldId id="826"/>
            <p14:sldId id="820"/>
            <p14:sldId id="810"/>
          </p14:sldIdLst>
        </p14:section>
        <p14:section name="Power BI Service" id="{342DA9E4-43A8-45BD-92A5-E55F2BDA6DC5}">
          <p14:sldIdLst>
            <p14:sldId id="827"/>
            <p14:sldId id="831"/>
            <p14:sldId id="832"/>
            <p14:sldId id="833"/>
            <p14:sldId id="830"/>
            <p14:sldId id="837"/>
            <p14:sldId id="834"/>
            <p14:sldId id="838"/>
            <p14:sldId id="839"/>
            <p14:sldId id="841"/>
            <p14:sldId id="842"/>
            <p14:sldId id="843"/>
            <p14:sldId id="835"/>
            <p14:sldId id="844"/>
            <p14:sldId id="836"/>
            <p14:sldId id="846"/>
            <p14:sldId id="847"/>
            <p14:sldId id="868"/>
            <p14:sldId id="869"/>
            <p14:sldId id="872"/>
            <p14:sldId id="870"/>
            <p14:sldId id="848"/>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893"/>
            <p14:sldId id="894"/>
            <p14:sldId id="895"/>
            <p14:sldId id="896"/>
            <p14:sldId id="897"/>
            <p14:sldId id="898"/>
            <p14:sldId id="899"/>
            <p14:sldId id="900"/>
            <p14:sldId id="901"/>
            <p14:sldId id="902"/>
            <p14:sldId id="874"/>
            <p14:sldId id="903"/>
            <p14:sldId id="904"/>
            <p14:sldId id="905"/>
            <p14:sldId id="875"/>
            <p14:sldId id="907"/>
            <p14:sldId id="908"/>
            <p14:sldId id="909"/>
            <p14:sldId id="910"/>
            <p14:sldId id="876"/>
            <p14:sldId id="859"/>
            <p14:sldId id="917"/>
            <p14:sldId id="918"/>
            <p14:sldId id="911"/>
            <p14:sldId id="912"/>
            <p14:sldId id="913"/>
            <p14:sldId id="919"/>
            <p14:sldId id="920"/>
            <p14:sldId id="921"/>
            <p14:sldId id="922"/>
            <p14:sldId id="923"/>
            <p14:sldId id="924"/>
            <p14:sldId id="925"/>
            <p14:sldId id="926"/>
            <p14:sldId id="927"/>
            <p14:sldId id="928"/>
            <p14:sldId id="929"/>
            <p14:sldId id="930"/>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2C812"/>
    <a:srgbClr val="66FF99"/>
    <a:srgbClr val="FFFFFF"/>
    <a:srgbClr val="404040"/>
    <a:srgbClr val="0075D6"/>
    <a:srgbClr val="003C6C"/>
    <a:srgbClr val="BFBFBF"/>
    <a:srgbClr val="F2C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16BFB-0692-4633-B78B-1AAEE5C36FCF}" v="2" dt="2019-03-21T03:58:20.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8" autoAdjust="0"/>
    <p:restoredTop sz="78589" autoAdjust="0"/>
  </p:normalViewPr>
  <p:slideViewPr>
    <p:cSldViewPr snapToGrid="0">
      <p:cViewPr varScale="1">
        <p:scale>
          <a:sx n="88" d="100"/>
          <a:sy n="88" d="100"/>
        </p:scale>
        <p:origin x="258" y="96"/>
      </p:cViewPr>
      <p:guideLst/>
    </p:cSldViewPr>
  </p:slideViewPr>
  <p:notesTextViewPr>
    <p:cViewPr>
      <p:scale>
        <a:sx n="200" d="100"/>
        <a:sy n="200" d="100"/>
      </p:scale>
      <p:origin x="0" y="-3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viewProps" Target="viewProps.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305" Type="http://schemas.openxmlformats.org/officeDocument/2006/relationships/theme" Target="theme/theme1.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tableStyles" Target="tableStyle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microsoft.com/office/2016/11/relationships/changesInfo" Target="changesInfos/changesInfo1.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microsoft.com/office/2015/10/relationships/revisionInfo" Target="revisionInfo.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presProps" Target="presProps.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12/16/2019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in-person later and internationally. </a:t>
            </a:r>
          </a:p>
          <a:p>
            <a:r>
              <a:rPr lang="en-US" dirty="0"/>
              <a:t>This material is updated monthly. </a:t>
            </a:r>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page of DIAD Final Report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84. Talk about </a:t>
            </a:r>
            <a:r>
              <a:rPr lang="en-US" sz="1200" b="1" i="0" u="none" strike="noStrike" kern="1200" baseline="0" dirty="0">
                <a:solidFill>
                  <a:schemeClr val="tx1"/>
                </a:solidFill>
                <a:latin typeface="+mn-lt"/>
                <a:ea typeface="+mn-ea"/>
                <a:cs typeface="+mn-cs"/>
              </a:rPr>
              <a:t>Append</a:t>
            </a:r>
            <a:r>
              <a:rPr lang="en-US" sz="1200" b="0" i="0" u="none" strike="noStrike" kern="1200" baseline="0" dirty="0">
                <a:solidFill>
                  <a:schemeClr val="tx1"/>
                </a:solidFill>
                <a:latin typeface="+mn-lt"/>
                <a:ea typeface="+mn-ea"/>
                <a:cs typeface="+mn-cs"/>
              </a:rPr>
              <a:t> in Sales and </a:t>
            </a:r>
            <a:r>
              <a:rPr lang="en-US" sz="1200" b="1" i="0" u="none" strike="noStrike" kern="1200" baseline="0" dirty="0">
                <a:solidFill>
                  <a:schemeClr val="tx1"/>
                </a:solidFill>
                <a:latin typeface="+mn-lt"/>
                <a:ea typeface="+mn-ea"/>
                <a:cs typeface="+mn-cs"/>
              </a:rPr>
              <a:t>difference between Append and Merge</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85. Talk about </a:t>
            </a:r>
            <a:r>
              <a:rPr lang="en-US" sz="1200" b="1" i="0" u="none" strike="noStrike" kern="1200" baseline="0" dirty="0">
                <a:solidFill>
                  <a:schemeClr val="tx1"/>
                </a:solidFill>
                <a:latin typeface="+mn-lt"/>
                <a:ea typeface="+mn-ea"/>
                <a:cs typeface="+mn-cs"/>
              </a:rPr>
              <a:t>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5488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Go to the Data view</a:t>
            </a:r>
          </a:p>
          <a:p>
            <a:r>
              <a:rPr lang="en-US" sz="1200" b="0" i="0" u="none" strike="noStrike" kern="1200" baseline="0" dirty="0">
                <a:solidFill>
                  <a:schemeClr val="tx1"/>
                </a:solidFill>
                <a:latin typeface="+mn-lt"/>
                <a:ea typeface="+mn-ea"/>
                <a:cs typeface="+mn-cs"/>
              </a:rPr>
              <a:t>98. Notice we have a Date table which was not part of the query in Query Editor </a:t>
            </a:r>
          </a:p>
          <a:p>
            <a:r>
              <a:rPr lang="en-US" sz="1200" b="0" i="0" u="none" strike="noStrike" kern="1200" baseline="0" dirty="0">
                <a:solidFill>
                  <a:schemeClr val="tx1"/>
                </a:solidFill>
                <a:latin typeface="+mn-lt"/>
                <a:ea typeface="+mn-ea"/>
                <a:cs typeface="+mn-cs"/>
              </a:rPr>
              <a:t>99. Select Date table and talk about the DAX capability to create a table </a:t>
            </a:r>
          </a:p>
          <a:p>
            <a:r>
              <a:rPr lang="en-US" sz="1200" b="0" i="0" u="none" strike="noStrike" kern="1200" baseline="0" dirty="0">
                <a:solidFill>
                  <a:schemeClr val="tx1"/>
                </a:solidFill>
                <a:latin typeface="+mn-lt"/>
                <a:ea typeface="+mn-ea"/>
                <a:cs typeface="+mn-cs"/>
              </a:rPr>
              <a:t>100. Navigate to each of the columns in Date table and talk about calculated column feature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30784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98. Notice we have a Date table which was not part of the query in Query Editor </a:t>
            </a:r>
          </a:p>
          <a:p>
            <a:r>
              <a:rPr lang="en-US" sz="1200" b="0" i="0" u="none" strike="noStrike" kern="1200" baseline="0" dirty="0">
                <a:solidFill>
                  <a:schemeClr val="tx1"/>
                </a:solidFill>
                <a:latin typeface="+mn-lt"/>
                <a:ea typeface="+mn-ea"/>
                <a:cs typeface="+mn-cs"/>
              </a:rPr>
              <a:t>99. Select Date table and talk about the DAX capability to create a table </a:t>
            </a:r>
          </a:p>
          <a:p>
            <a:r>
              <a:rPr lang="en-US" sz="1200" b="0" i="0" u="none" strike="noStrike" kern="1200" baseline="0" dirty="0">
                <a:solidFill>
                  <a:schemeClr val="tx1"/>
                </a:solidFill>
                <a:latin typeface="+mn-lt"/>
                <a:ea typeface="+mn-ea"/>
                <a:cs typeface="+mn-cs"/>
              </a:rPr>
              <a:t>100. Navigate to each of the columns in Date table and talk about calculated column feature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496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98. Notice we have a Date table which was not part of the query in Query Editor </a:t>
            </a:r>
          </a:p>
          <a:p>
            <a:r>
              <a:rPr lang="en-US" sz="1200" b="0" i="0" u="none" strike="noStrike" kern="1200" baseline="0" dirty="0">
                <a:solidFill>
                  <a:schemeClr val="tx1"/>
                </a:solidFill>
                <a:latin typeface="+mn-lt"/>
                <a:ea typeface="+mn-ea"/>
                <a:cs typeface="+mn-cs"/>
              </a:rPr>
              <a:t>99. Select Date table and talk about the DAX capability to create a table </a:t>
            </a:r>
          </a:p>
          <a:p>
            <a:r>
              <a:rPr lang="en-US" sz="1200" b="0" i="0" u="none" strike="noStrike" kern="1200" baseline="0" dirty="0">
                <a:solidFill>
                  <a:schemeClr val="tx1"/>
                </a:solidFill>
                <a:latin typeface="+mn-lt"/>
                <a:ea typeface="+mn-ea"/>
                <a:cs typeface="+mn-cs"/>
              </a:rPr>
              <a:t>100. Navigate to each of the columns in Date table and talk about calculated column feature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07719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98. Notice we have a Date table which was not part of the query in Query Editor </a:t>
            </a:r>
          </a:p>
          <a:p>
            <a:r>
              <a:rPr lang="en-US" sz="1200" b="0" i="0" u="none" strike="noStrike" kern="1200" baseline="0" dirty="0">
                <a:solidFill>
                  <a:schemeClr val="tx1"/>
                </a:solidFill>
                <a:latin typeface="+mn-lt"/>
                <a:ea typeface="+mn-ea"/>
                <a:cs typeface="+mn-cs"/>
              </a:rPr>
              <a:t>99. Select Date table and talk about the DAX capability to create a table </a:t>
            </a:r>
          </a:p>
          <a:p>
            <a:r>
              <a:rPr lang="en-US" sz="1200" b="0" i="0" u="none" strike="noStrike" kern="1200" baseline="0" dirty="0">
                <a:solidFill>
                  <a:schemeClr val="tx1"/>
                </a:solidFill>
                <a:latin typeface="+mn-lt"/>
                <a:ea typeface="+mn-ea"/>
                <a:cs typeface="+mn-cs"/>
              </a:rPr>
              <a:t>100. Navigate to each of the columns in Date table and talk about calculated column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35309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101. Talk about filtering options: </a:t>
            </a:r>
          </a:p>
          <a:p>
            <a:r>
              <a:rPr lang="en-US" sz="1200" b="0" i="0" u="none" strike="noStrike" kern="1200" baseline="0" dirty="0">
                <a:solidFill>
                  <a:schemeClr val="tx1"/>
                </a:solidFill>
                <a:latin typeface="+mn-lt"/>
                <a:ea typeface="+mn-ea"/>
                <a:cs typeface="+mn-cs"/>
              </a:rPr>
              <a:t>• Visual level filters </a:t>
            </a:r>
          </a:p>
          <a:p>
            <a:r>
              <a:rPr lang="en-US" sz="1200" b="0" i="0" u="none" strike="noStrike" kern="1200" baseline="0" dirty="0">
                <a:solidFill>
                  <a:schemeClr val="tx1"/>
                </a:solidFill>
                <a:latin typeface="+mn-lt"/>
                <a:ea typeface="+mn-ea"/>
                <a:cs typeface="+mn-cs"/>
              </a:rPr>
              <a:t>• Page level filters </a:t>
            </a:r>
          </a:p>
          <a:p>
            <a:r>
              <a:rPr lang="en-US" sz="1200" b="0" i="0" u="none" strike="noStrike" kern="1200" baseline="0" dirty="0">
                <a:solidFill>
                  <a:schemeClr val="tx1"/>
                </a:solidFill>
                <a:latin typeface="+mn-lt"/>
                <a:ea typeface="+mn-ea"/>
                <a:cs typeface="+mn-cs"/>
              </a:rPr>
              <a:t>• Report level filters </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filters </a:t>
            </a:r>
          </a:p>
          <a:p>
            <a:r>
              <a:rPr lang="en-US" sz="1200" b="0" i="0" u="none" strike="noStrike" kern="1200" baseline="0" dirty="0">
                <a:solidFill>
                  <a:schemeClr val="tx1"/>
                </a:solidFill>
                <a:latin typeface="+mn-lt"/>
                <a:ea typeface="+mn-ea"/>
                <a:cs typeface="+mn-cs"/>
              </a:rPr>
              <a:t>102. In Market Share report page, select Scatter chart to explain Visual level filter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58406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101. Talk about filtering options: </a:t>
            </a:r>
          </a:p>
          <a:p>
            <a:r>
              <a:rPr lang="en-US" sz="1200" b="0" i="0" u="none" strike="noStrike" kern="1200" baseline="0" dirty="0">
                <a:solidFill>
                  <a:schemeClr val="tx1"/>
                </a:solidFill>
                <a:latin typeface="+mn-lt"/>
                <a:ea typeface="+mn-ea"/>
                <a:cs typeface="+mn-cs"/>
              </a:rPr>
              <a:t>• Visual level filters </a:t>
            </a:r>
          </a:p>
          <a:p>
            <a:r>
              <a:rPr lang="en-US" sz="1200" b="0" i="0" u="none" strike="noStrike" kern="1200" baseline="0" dirty="0">
                <a:solidFill>
                  <a:schemeClr val="tx1"/>
                </a:solidFill>
                <a:latin typeface="+mn-lt"/>
                <a:ea typeface="+mn-ea"/>
                <a:cs typeface="+mn-cs"/>
              </a:rPr>
              <a:t>• Page level filters </a:t>
            </a:r>
          </a:p>
          <a:p>
            <a:r>
              <a:rPr lang="en-US" sz="1200" b="0" i="0" u="none" strike="noStrike" kern="1200" baseline="0" dirty="0">
                <a:solidFill>
                  <a:schemeClr val="tx1"/>
                </a:solidFill>
                <a:latin typeface="+mn-lt"/>
                <a:ea typeface="+mn-ea"/>
                <a:cs typeface="+mn-cs"/>
              </a:rPr>
              <a:t>• Report level filters </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filters </a:t>
            </a:r>
          </a:p>
          <a:p>
            <a:r>
              <a:rPr lang="en-US" sz="1200" b="0" i="0" u="none" strike="noStrike" kern="1200" baseline="0" dirty="0">
                <a:solidFill>
                  <a:schemeClr val="tx1"/>
                </a:solidFill>
                <a:latin typeface="+mn-lt"/>
                <a:ea typeface="+mn-ea"/>
                <a:cs typeface="+mn-cs"/>
              </a:rPr>
              <a:t>102. In Market Share report page, select Scatter chart to explain Visual level filter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148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101. Talk about filtering options: </a:t>
            </a:r>
          </a:p>
          <a:p>
            <a:r>
              <a:rPr lang="en-US" sz="1200" b="0" i="0" u="none" strike="noStrike" kern="1200" baseline="0" dirty="0">
                <a:solidFill>
                  <a:schemeClr val="tx1"/>
                </a:solidFill>
                <a:latin typeface="+mn-lt"/>
                <a:ea typeface="+mn-ea"/>
                <a:cs typeface="+mn-cs"/>
              </a:rPr>
              <a:t>• Visual level filters </a:t>
            </a:r>
          </a:p>
          <a:p>
            <a:r>
              <a:rPr lang="en-US" sz="1200" b="0" i="0" u="none" strike="noStrike" kern="1200" baseline="0" dirty="0">
                <a:solidFill>
                  <a:schemeClr val="tx1"/>
                </a:solidFill>
                <a:latin typeface="+mn-lt"/>
                <a:ea typeface="+mn-ea"/>
                <a:cs typeface="+mn-cs"/>
              </a:rPr>
              <a:t>• Page level filters </a:t>
            </a:r>
          </a:p>
          <a:p>
            <a:r>
              <a:rPr lang="en-US" sz="1200" b="0" i="0" u="none" strike="noStrike" kern="1200" baseline="0" dirty="0">
                <a:solidFill>
                  <a:schemeClr val="tx1"/>
                </a:solidFill>
                <a:latin typeface="+mn-lt"/>
                <a:ea typeface="+mn-ea"/>
                <a:cs typeface="+mn-cs"/>
              </a:rPr>
              <a:t>• Report level filters </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filters </a:t>
            </a:r>
          </a:p>
          <a:p>
            <a:r>
              <a:rPr lang="en-US" sz="1200" b="0" i="0" u="none" strike="noStrike" kern="1200" baseline="0" dirty="0">
                <a:solidFill>
                  <a:schemeClr val="tx1"/>
                </a:solidFill>
                <a:latin typeface="+mn-lt"/>
                <a:ea typeface="+mn-ea"/>
                <a:cs typeface="+mn-cs"/>
              </a:rPr>
              <a:t>102. In Market Share report page, select Scatter chart to explain Visual level filter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02885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101. Talk about filtering options: </a:t>
            </a:r>
          </a:p>
          <a:p>
            <a:r>
              <a:rPr lang="en-US" sz="1200" b="0" i="0" u="none" strike="noStrike" kern="1200" baseline="0" dirty="0">
                <a:solidFill>
                  <a:schemeClr val="tx1"/>
                </a:solidFill>
                <a:latin typeface="+mn-lt"/>
                <a:ea typeface="+mn-ea"/>
                <a:cs typeface="+mn-cs"/>
              </a:rPr>
              <a:t>• Visual level filters </a:t>
            </a:r>
          </a:p>
          <a:p>
            <a:r>
              <a:rPr lang="en-US" sz="1200" b="0" i="0" u="none" strike="noStrike" kern="1200" baseline="0" dirty="0">
                <a:solidFill>
                  <a:schemeClr val="tx1"/>
                </a:solidFill>
                <a:latin typeface="+mn-lt"/>
                <a:ea typeface="+mn-ea"/>
                <a:cs typeface="+mn-cs"/>
              </a:rPr>
              <a:t>• Page level filters </a:t>
            </a:r>
          </a:p>
          <a:p>
            <a:r>
              <a:rPr lang="en-US" sz="1200" b="0" i="0" u="none" strike="noStrike" kern="1200" baseline="0" dirty="0">
                <a:solidFill>
                  <a:schemeClr val="tx1"/>
                </a:solidFill>
                <a:latin typeface="+mn-lt"/>
                <a:ea typeface="+mn-ea"/>
                <a:cs typeface="+mn-cs"/>
              </a:rPr>
              <a:t>• Report level filters </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filters </a:t>
            </a:r>
          </a:p>
          <a:p>
            <a:r>
              <a:rPr lang="en-US" sz="1200" b="0" i="0" u="none" strike="noStrike" kern="1200" baseline="0" dirty="0">
                <a:solidFill>
                  <a:schemeClr val="tx1"/>
                </a:solidFill>
                <a:latin typeface="+mn-lt"/>
                <a:ea typeface="+mn-ea"/>
                <a:cs typeface="+mn-cs"/>
              </a:rPr>
              <a:t>102. In Market Share report page, select Scatter chart to explain Visual level filter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13885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101. Talk about filtering options: </a:t>
            </a:r>
          </a:p>
          <a:p>
            <a:r>
              <a:rPr lang="en-US" sz="1200" b="0" i="0" u="none" strike="noStrike" kern="1200" baseline="0" dirty="0">
                <a:solidFill>
                  <a:schemeClr val="tx1"/>
                </a:solidFill>
                <a:latin typeface="+mn-lt"/>
                <a:ea typeface="+mn-ea"/>
                <a:cs typeface="+mn-cs"/>
              </a:rPr>
              <a:t>• Visual level filters </a:t>
            </a:r>
          </a:p>
          <a:p>
            <a:r>
              <a:rPr lang="en-US" sz="1200" b="0" i="0" u="none" strike="noStrike" kern="1200" baseline="0" dirty="0">
                <a:solidFill>
                  <a:schemeClr val="tx1"/>
                </a:solidFill>
                <a:latin typeface="+mn-lt"/>
                <a:ea typeface="+mn-ea"/>
                <a:cs typeface="+mn-cs"/>
              </a:rPr>
              <a:t>• Page level filters </a:t>
            </a:r>
          </a:p>
          <a:p>
            <a:r>
              <a:rPr lang="en-US" sz="1200" b="0" i="0" u="none" strike="noStrike" kern="1200" baseline="0" dirty="0">
                <a:solidFill>
                  <a:schemeClr val="tx1"/>
                </a:solidFill>
                <a:latin typeface="+mn-lt"/>
                <a:ea typeface="+mn-ea"/>
                <a:cs typeface="+mn-cs"/>
              </a:rPr>
              <a:t>• Report level filters </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filters </a:t>
            </a:r>
          </a:p>
          <a:p>
            <a:r>
              <a:rPr lang="en-US" sz="1200" b="0" i="0" u="none" strike="noStrike" kern="1200" baseline="0" dirty="0">
                <a:solidFill>
                  <a:schemeClr val="tx1"/>
                </a:solidFill>
                <a:latin typeface="+mn-lt"/>
                <a:ea typeface="+mn-ea"/>
                <a:cs typeface="+mn-cs"/>
              </a:rPr>
              <a:t>102. In Market Share report page, select Scatter chart to explain Visual level filter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57445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101. Talk about filtering options: All about </a:t>
            </a:r>
            <a:r>
              <a:rPr lang="en-US" sz="1200" b="1" i="0" u="none" strike="noStrike" kern="1200" baseline="0" dirty="0">
                <a:solidFill>
                  <a:schemeClr val="tx1"/>
                </a:solidFill>
                <a:latin typeface="+mn-lt"/>
                <a:ea typeface="+mn-ea"/>
                <a:cs typeface="+mn-cs"/>
              </a:rPr>
              <a:t>Scope.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Visual level filters </a:t>
            </a:r>
          </a:p>
          <a:p>
            <a:r>
              <a:rPr lang="en-US" sz="1200" b="0" i="0" u="none" strike="noStrike" kern="1200" baseline="0" dirty="0">
                <a:solidFill>
                  <a:schemeClr val="tx1"/>
                </a:solidFill>
                <a:latin typeface="+mn-lt"/>
                <a:ea typeface="+mn-ea"/>
                <a:cs typeface="+mn-cs"/>
              </a:rPr>
              <a:t>• Page level filters </a:t>
            </a:r>
          </a:p>
          <a:p>
            <a:r>
              <a:rPr lang="en-US" sz="1200" b="0" i="0" u="none" strike="noStrike" kern="1200" baseline="0" dirty="0">
                <a:solidFill>
                  <a:schemeClr val="tx1"/>
                </a:solidFill>
                <a:latin typeface="+mn-lt"/>
                <a:ea typeface="+mn-ea"/>
                <a:cs typeface="+mn-cs"/>
              </a:rPr>
              <a:t>• Report level filters </a:t>
            </a:r>
          </a:p>
          <a:p>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filters – This is a fun one, which is how we can make pages communicate with each other.</a:t>
            </a:r>
          </a:p>
          <a:p>
            <a:r>
              <a:rPr lang="en-US" sz="1200" b="0" i="0" u="none" strike="noStrike" kern="1200" baseline="0" dirty="0">
                <a:solidFill>
                  <a:schemeClr val="tx1"/>
                </a:solidFill>
                <a:latin typeface="+mn-lt"/>
                <a:ea typeface="+mn-ea"/>
                <a:cs typeface="+mn-cs"/>
              </a:rPr>
              <a:t>102. In Market Share report page, select Scatter chart to explain Visual level filter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9429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Contextual Search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88475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this visual is showing all the values for this 1 manufacture.</a:t>
            </a:r>
          </a:p>
          <a:p>
            <a:r>
              <a:rPr lang="en-US" sz="1200" b="0" i="0" u="none" strike="noStrike" kern="1200" baseline="0" dirty="0">
                <a:solidFill>
                  <a:schemeClr val="tx1"/>
                </a:solidFill>
                <a:latin typeface="+mn-lt"/>
                <a:ea typeface="+mn-ea"/>
                <a:cs typeface="+mn-cs"/>
              </a:rPr>
              <a:t>Use the matrix visual in By Manufacturer page to talk about Drill up/down capability </a:t>
            </a:r>
          </a:p>
          <a:p>
            <a:r>
              <a:rPr lang="en-US" sz="1200" b="0" i="0" u="none" strike="noStrike" kern="1200" baseline="0" dirty="0">
                <a:solidFill>
                  <a:schemeClr val="tx1"/>
                </a:solidFill>
                <a:latin typeface="+mn-lt"/>
                <a:ea typeface="+mn-ea"/>
                <a:cs typeface="+mn-cs"/>
              </a:rPr>
              <a:t>109. Use focus mode on the matrix visual </a:t>
            </a:r>
          </a:p>
          <a:p>
            <a:r>
              <a:rPr lang="en-US" sz="1200" b="0" i="0" u="none" strike="noStrike" kern="1200" baseline="0" dirty="0">
                <a:solidFill>
                  <a:schemeClr val="tx1"/>
                </a:solidFill>
                <a:latin typeface="+mn-lt"/>
                <a:ea typeface="+mn-ea"/>
                <a:cs typeface="+mn-cs"/>
              </a:rPr>
              <a:t>110. Talk about all the other features in Data/Drill menu </a:t>
            </a:r>
          </a:p>
          <a:p>
            <a:r>
              <a:rPr lang="en-US" sz="1200" b="0" i="0" u="none" strike="noStrike" kern="1200" baseline="0" dirty="0">
                <a:solidFill>
                  <a:schemeClr val="tx1"/>
                </a:solidFill>
                <a:latin typeface="+mn-lt"/>
                <a:ea typeface="+mn-ea"/>
                <a:cs typeface="+mn-cs"/>
              </a:rPr>
              <a:t>111. Notice the most growth is in Extreme and Convenience segment </a:t>
            </a:r>
          </a:p>
          <a:p>
            <a:r>
              <a:rPr lang="en-US" sz="1200" b="0" i="0" u="none" strike="noStrike" kern="1200" baseline="0" dirty="0">
                <a:solidFill>
                  <a:schemeClr val="tx1"/>
                </a:solidFill>
                <a:latin typeface="+mn-lt"/>
                <a:ea typeface="+mn-ea"/>
                <a:cs typeface="+mn-cs"/>
              </a:rPr>
              <a:t>112. Once done, click Back to Report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2308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Expand all one level and see</a:t>
            </a:r>
          </a:p>
          <a:p>
            <a:r>
              <a:rPr lang="en-US" sz="1200" b="1" i="0" u="none" strike="noStrike" kern="1200" baseline="0" dirty="0">
                <a:solidFill>
                  <a:schemeClr val="tx1"/>
                </a:solidFill>
                <a:latin typeface="+mn-lt"/>
                <a:ea typeface="+mn-ea"/>
                <a:cs typeface="+mn-cs"/>
              </a:rPr>
              <a:t>Notice the most growth is in Extreme and Convenience</a:t>
            </a:r>
            <a:r>
              <a:rPr lang="en-US" sz="1200" b="0" i="0" u="none" strike="noStrike" kern="1200" baseline="0" dirty="0">
                <a:solidFill>
                  <a:schemeClr val="tx1"/>
                </a:solidFill>
                <a:latin typeface="+mn-lt"/>
                <a:ea typeface="+mn-ea"/>
                <a:cs typeface="+mn-cs"/>
              </a:rPr>
              <a:t> segment </a:t>
            </a:r>
          </a:p>
          <a:p>
            <a:r>
              <a:rPr lang="en-US" sz="1200" b="0" i="0" u="none" strike="noStrike" kern="1200" baseline="0" dirty="0">
                <a:solidFill>
                  <a:schemeClr val="tx1"/>
                </a:solidFill>
                <a:latin typeface="+mn-lt"/>
                <a:ea typeface="+mn-ea"/>
                <a:cs typeface="+mn-cs"/>
              </a:rPr>
              <a:t>Once done, click Back to Report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97849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Click Expand again one more level and notice the nice color distribution, this is also known as </a:t>
            </a:r>
            <a:r>
              <a:rPr lang="en-US" sz="1200" b="1" i="0" u="none" strike="noStrike" kern="1200" baseline="0" dirty="0">
                <a:solidFill>
                  <a:schemeClr val="tx1"/>
                </a:solidFill>
                <a:latin typeface="+mn-lt"/>
                <a:ea typeface="+mn-ea"/>
                <a:cs typeface="+mn-cs"/>
              </a:rPr>
              <a:t>Conditional Formatting</a:t>
            </a:r>
            <a:r>
              <a:rPr lang="en-US" sz="1200" b="0" i="0" u="none" strike="noStrike" kern="1200" baseline="0" dirty="0">
                <a:solidFill>
                  <a:schemeClr val="tx1"/>
                </a:solidFill>
                <a:latin typeface="+mn-lt"/>
                <a:ea typeface="+mn-ea"/>
                <a:cs typeface="+mn-cs"/>
              </a:rPr>
              <a:t>.</a:t>
            </a:r>
          </a:p>
          <a:p>
            <a:endParaRPr lang="en-US" sz="1200" b="0" i="0" u="none" strike="noStrike" baseline="0" dirty="0"/>
          </a:p>
          <a:p>
            <a:r>
              <a:rPr lang="en-US" sz="1200" b="0" i="0" u="none" strike="noStrike" kern="1200" baseline="0" dirty="0">
                <a:solidFill>
                  <a:schemeClr val="tx1"/>
                </a:solidFill>
                <a:latin typeface="+mn-lt"/>
                <a:ea typeface="+mn-ea"/>
                <a:cs typeface="+mn-cs"/>
              </a:rPr>
              <a:t>Lets click Back to Report </a:t>
            </a:r>
          </a:p>
          <a:p>
            <a:r>
              <a:rPr lang="en-US" sz="1200" b="0" i="0" u="none" strike="noStrike" kern="1200" baseline="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813178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9484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select other countries like Canada, Japan and notice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50238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select other countries like Canada, Japan and notice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383662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9056892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952415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407931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00571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2583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2393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Germany and notice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is 64%. Also notice in the line chart the growth is steady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967099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251739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74800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34575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969759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435265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85440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1463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Australia bubble and notice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is 55% and in the line chart notice there is a big spike in 2017</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283799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461721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295543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081014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607715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422339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02158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581628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567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investigate further, navigate to By Manufacturer page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24625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986261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23603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6513414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Marketplace</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20971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Manufacturer slicer filter down to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675781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204</a:t>
            </a:fld>
            <a:endParaRPr lang="en-US"/>
          </a:p>
        </p:txBody>
      </p:sp>
    </p:spTree>
    <p:extLst>
      <p:ext uri="{BB962C8B-B14F-4D97-AF65-F5344CB8AC3E}">
        <p14:creationId xmlns:p14="http://schemas.microsoft.com/office/powerpoint/2010/main" val="381888423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21337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Manufacturer slicer filter down to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28331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535734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2. From the menu on the top right, click on the gear and select Manage gateways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95082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sales has increased marginally in 2017 and Urban category is 99% of the revenue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006627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Australia in the Revenue by Country visual. </a:t>
            </a:r>
          </a:p>
          <a:p>
            <a:r>
              <a:rPr lang="en-US" sz="1200" b="0" i="0" u="none" strike="noStrike" kern="1200" baseline="0" dirty="0">
                <a:solidFill>
                  <a:schemeClr val="tx1"/>
                </a:solidFill>
                <a:latin typeface="+mn-lt"/>
                <a:ea typeface="+mn-ea"/>
                <a:cs typeface="+mn-cs"/>
              </a:rPr>
              <a:t>Notice sales has spiked in 2017 and Urban category is 97% of the revenue.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486685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Dashboards provides information that is most important to the business </a:t>
            </a:r>
          </a:p>
          <a:p>
            <a:r>
              <a:rPr lang="en-US" sz="1200" b="0" i="0" u="none" strike="noStrike" kern="1200" baseline="0" dirty="0">
                <a:solidFill>
                  <a:schemeClr val="tx1"/>
                </a:solidFill>
                <a:latin typeface="+mn-lt"/>
                <a:ea typeface="+mn-ea"/>
                <a:cs typeface="+mn-cs"/>
              </a:rPr>
              <a:t>• In the navigation pane, your dashboards are listed under the Dashboards heading </a:t>
            </a:r>
          </a:p>
          <a:p>
            <a:r>
              <a:rPr lang="en-US" sz="1200" b="0" i="0" u="none" strike="noStrike" kern="1200" baseline="0" dirty="0">
                <a:solidFill>
                  <a:schemeClr val="tx1"/>
                </a:solidFill>
                <a:latin typeface="+mn-lt"/>
                <a:ea typeface="+mn-ea"/>
                <a:cs typeface="+mn-cs"/>
              </a:rPr>
              <a:t>• Each listed dashboard represents a customized view of some subset of the underlying datasets </a:t>
            </a:r>
          </a:p>
          <a:p>
            <a:r>
              <a:rPr lang="en-US" sz="1200" b="0" i="0" u="none" strike="noStrike" kern="1200" baseline="0" dirty="0">
                <a:solidFill>
                  <a:schemeClr val="tx1"/>
                </a:solidFill>
                <a:latin typeface="+mn-lt"/>
                <a:ea typeface="+mn-ea"/>
                <a:cs typeface="+mn-cs"/>
              </a:rPr>
              <a:t>• Dashboard is a collection of tiles that are pinned from Reports by mouse over the desired chart and clicking on the Push Pin Icon.</a:t>
            </a:r>
          </a:p>
          <a:p>
            <a:r>
              <a:rPr lang="en-US" sz="1200" b="0" i="0" u="none" strike="noStrike" kern="1200" baseline="0" dirty="0">
                <a:solidFill>
                  <a:schemeClr val="tx1"/>
                </a:solidFill>
                <a:latin typeface="+mn-lt"/>
                <a:ea typeface="+mn-ea"/>
                <a:cs typeface="+mn-cs"/>
              </a:rPr>
              <a:t>• Each tile displays a single visualization that is created from the data in one of the underlying dataset(s) </a:t>
            </a:r>
          </a:p>
          <a:p>
            <a:r>
              <a:rPr lang="en-US" sz="1200" b="0" i="0" u="none" strike="noStrike" kern="1200" baseline="0" dirty="0">
                <a:solidFill>
                  <a:schemeClr val="tx1"/>
                </a:solidFill>
                <a:latin typeface="+mn-lt"/>
                <a:ea typeface="+mn-ea"/>
                <a:cs typeface="+mn-cs"/>
              </a:rPr>
              <a:t>• To permanently pin a tile to a dashboard, user must be the report owner </a:t>
            </a:r>
          </a:p>
          <a:p>
            <a:r>
              <a:rPr lang="en-US" sz="1200" b="0" i="0" u="none" strike="noStrike" kern="1200" baseline="0" dirty="0">
                <a:solidFill>
                  <a:schemeClr val="tx1"/>
                </a:solidFill>
                <a:latin typeface="+mn-lt"/>
                <a:ea typeface="+mn-ea"/>
                <a:cs typeface="+mn-cs"/>
              </a:rPr>
              <a:t>• Dashboards are not interactive the same way the reports are, they cannot be filtered </a:t>
            </a:r>
          </a:p>
          <a:p>
            <a:r>
              <a:rPr lang="en-US" sz="1200" b="0" i="0" u="none" strike="noStrike" kern="1200" baseline="0" dirty="0">
                <a:solidFill>
                  <a:schemeClr val="tx1"/>
                </a:solidFill>
                <a:latin typeface="+mn-lt"/>
                <a:ea typeface="+mn-ea"/>
                <a:cs typeface="+mn-cs"/>
              </a:rPr>
              <a:t>• Clicking on a tile links back to the report page where the chart resides </a:t>
            </a:r>
          </a:p>
          <a:p>
            <a:r>
              <a:rPr lang="en-US" sz="1200" b="0" i="0" u="none" strike="noStrike" kern="1200" baseline="0" dirty="0">
                <a:solidFill>
                  <a:schemeClr val="tx1"/>
                </a:solidFill>
                <a:latin typeface="+mn-lt"/>
                <a:ea typeface="+mn-ea"/>
                <a:cs typeface="+mn-cs"/>
              </a:rPr>
              <a:t>• Each tile in a dashboard can link to a different report. Each report connects to a specific data set. Hence a dashboard can be a collection of tiles from multiple data sets </a:t>
            </a:r>
          </a:p>
          <a:p>
            <a:r>
              <a:rPr lang="en-US" sz="1200" b="0" i="0" u="none" strike="noStrike" kern="1200" baseline="0" dirty="0">
                <a:solidFill>
                  <a:schemeClr val="tx1"/>
                </a:solidFill>
                <a:latin typeface="+mn-lt"/>
                <a:ea typeface="+mn-ea"/>
                <a:cs typeface="+mn-cs"/>
              </a:rPr>
              <a:t>• Tiles in a dashboard can be resized and rearranged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59176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Dashboard from the lab.</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4923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another Dashboard I created using Quick Insights from the Social dataset.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41663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DIAD- Report Final and talk about features of Report </a:t>
            </a:r>
          </a:p>
          <a:p>
            <a:r>
              <a:rPr lang="en-US" sz="1200" b="0" i="0" u="none" strike="noStrike" kern="1200" baseline="0" dirty="0">
                <a:solidFill>
                  <a:schemeClr val="tx1"/>
                </a:solidFill>
                <a:latin typeface="+mn-lt"/>
                <a:ea typeface="+mn-ea"/>
                <a:cs typeface="+mn-cs"/>
              </a:rPr>
              <a:t>• Reports are a collection of charts </a:t>
            </a:r>
          </a:p>
          <a:p>
            <a:r>
              <a:rPr lang="en-US" sz="1200" b="0" i="0" u="none" strike="noStrike" kern="1200" baseline="0" dirty="0">
                <a:solidFill>
                  <a:schemeClr val="tx1"/>
                </a:solidFill>
                <a:latin typeface="+mn-lt"/>
                <a:ea typeface="+mn-ea"/>
                <a:cs typeface="+mn-cs"/>
              </a:rPr>
              <a:t>• A report can have multiple pages </a:t>
            </a:r>
          </a:p>
          <a:p>
            <a:r>
              <a:rPr lang="en-US" sz="1200" b="0" i="0" u="none" strike="noStrike" kern="1200" baseline="0" dirty="0">
                <a:solidFill>
                  <a:schemeClr val="tx1"/>
                </a:solidFill>
                <a:latin typeface="+mn-lt"/>
                <a:ea typeface="+mn-ea"/>
                <a:cs typeface="+mn-cs"/>
              </a:rPr>
              <a:t>• A page consists of a canvas that is used to view/edit charts and a filter </a:t>
            </a:r>
          </a:p>
          <a:p>
            <a:r>
              <a:rPr lang="en-US" sz="1200" b="0" i="0" u="none" strike="noStrike" kern="1200" baseline="0" dirty="0">
                <a:solidFill>
                  <a:schemeClr val="tx1"/>
                </a:solidFill>
                <a:latin typeface="+mn-lt"/>
                <a:ea typeface="+mn-ea"/>
                <a:cs typeface="+mn-cs"/>
              </a:rPr>
              <a:t>• Reports can be created from scratch within Power BI or can be imported with datasets and with shared dashboards </a:t>
            </a:r>
          </a:p>
          <a:p>
            <a:r>
              <a:rPr lang="en-US" sz="1200" b="0" i="0" u="none" strike="noStrike" kern="1200" baseline="0" dirty="0">
                <a:solidFill>
                  <a:schemeClr val="tx1"/>
                </a:solidFill>
                <a:latin typeface="+mn-lt"/>
                <a:ea typeface="+mn-ea"/>
                <a:cs typeface="+mn-cs"/>
              </a:rPr>
              <a:t>• There are 2 ways to view and interact with reports: Reading View and Editing View. Only the report creator can open Editing View for a report </a:t>
            </a:r>
          </a:p>
          <a:p>
            <a:r>
              <a:rPr lang="en-US" sz="1200" b="0" i="0" u="none" strike="noStrike" kern="1200" baseline="0" dirty="0">
                <a:solidFill>
                  <a:schemeClr val="tx1"/>
                </a:solidFill>
                <a:latin typeface="+mn-lt"/>
                <a:ea typeface="+mn-ea"/>
                <a:cs typeface="+mn-cs"/>
              </a:rPr>
              <a:t>• Reports are interactive – when an element of a chart is clicked, the rest of the report will update to reflect the relative contribution of the element that has been selected </a:t>
            </a:r>
          </a:p>
          <a:p>
            <a:r>
              <a:rPr lang="en-US" sz="1200" b="0" i="0" u="none" strike="noStrike" kern="1200" baseline="0" dirty="0">
                <a:solidFill>
                  <a:schemeClr val="tx1"/>
                </a:solidFill>
                <a:latin typeface="+mn-lt"/>
                <a:ea typeface="+mn-ea"/>
                <a:cs typeface="+mn-cs"/>
              </a:rPr>
              <a:t>• Each report connects to a specific data set </a:t>
            </a:r>
          </a:p>
          <a:p>
            <a:r>
              <a:rPr lang="en-US" sz="1200" b="0" i="0" u="none" strike="noStrike" kern="1200" baseline="0" dirty="0">
                <a:solidFill>
                  <a:schemeClr val="tx1"/>
                </a:solidFill>
                <a:latin typeface="+mn-lt"/>
                <a:ea typeface="+mn-ea"/>
                <a:cs typeface="+mn-cs"/>
              </a:rPr>
              <a:t>• Page level filters can be applied to a report. These filters apply to all the chart elements in the page </a:t>
            </a:r>
          </a:p>
          <a:p>
            <a:r>
              <a:rPr lang="en-US" sz="1200" b="0" i="0" u="none" strike="noStrike" kern="1200" baseline="0" dirty="0">
                <a:solidFill>
                  <a:schemeClr val="tx1"/>
                </a:solidFill>
                <a:latin typeface="+mn-lt"/>
                <a:ea typeface="+mn-ea"/>
                <a:cs typeface="+mn-cs"/>
              </a:rPr>
              <a:t>• Each chart can have its own filters that apply only to the chart </a:t>
            </a:r>
          </a:p>
          <a:p>
            <a:r>
              <a:rPr lang="en-US" sz="1200" b="0" i="0" u="none" strike="noStrike" kern="1200" baseline="0" dirty="0">
                <a:solidFill>
                  <a:schemeClr val="tx1"/>
                </a:solidFill>
                <a:latin typeface="+mn-lt"/>
                <a:ea typeface="+mn-ea"/>
                <a:cs typeface="+mn-cs"/>
              </a:rPr>
              <a:t>• Each chart has configuration options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12796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394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Similarly select Japan and again Urban category in 99%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739286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 how is this all related? </a:t>
            </a:r>
          </a:p>
          <a:p>
            <a:r>
              <a:rPr lang="en-US" sz="1200" b="0" i="0" u="none" strike="noStrike" kern="1200" baseline="0" dirty="0">
                <a:solidFill>
                  <a:schemeClr val="tx1"/>
                </a:solidFill>
                <a:latin typeface="+mn-lt"/>
                <a:ea typeface="+mn-ea"/>
                <a:cs typeface="+mn-cs"/>
              </a:rPr>
              <a:t>Under Actions, click the Related icon. </a:t>
            </a:r>
          </a:p>
          <a:p>
            <a:r>
              <a:rPr lang="en-US" sz="1200" b="0" i="0" u="none" strike="noStrike" kern="1200" baseline="0" dirty="0">
                <a:solidFill>
                  <a:schemeClr val="tx1"/>
                </a:solidFill>
                <a:latin typeface="+mn-lt"/>
                <a:ea typeface="+mn-ea"/>
                <a:cs typeface="+mn-cs"/>
              </a:rPr>
              <a:t>Notice the how this dataset is related to a report and a dashboard.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2422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tiles created on this Dashboard.</a:t>
            </a:r>
          </a:p>
          <a:p>
            <a:r>
              <a:rPr lang="en-US" sz="1200" b="0" i="0" u="none" strike="noStrike" kern="1200" baseline="0" dirty="0">
                <a:solidFill>
                  <a:schemeClr val="tx1"/>
                </a:solidFill>
                <a:latin typeface="+mn-lt"/>
                <a:ea typeface="+mn-ea"/>
                <a:cs typeface="+mn-cs"/>
              </a:rPr>
              <a:t>• Talk about how clicking on dashboard tile navigates to the respective report page </a:t>
            </a:r>
          </a:p>
          <a:p>
            <a:r>
              <a:rPr lang="en-US" sz="1200" b="0" i="0" u="none" strike="noStrike" kern="1200" baseline="0" dirty="0">
                <a:solidFill>
                  <a:schemeClr val="tx1"/>
                </a:solidFill>
                <a:latin typeface="+mn-lt"/>
                <a:ea typeface="+mn-ea"/>
                <a:cs typeface="+mn-cs"/>
              </a:rPr>
              <a:t>• Using …by Year, Manufacturer line chart talk about In </a:t>
            </a:r>
            <a:r>
              <a:rPr lang="en-US" sz="1200" b="1" i="0" u="none" strike="noStrike" kern="1200" baseline="0" dirty="0">
                <a:solidFill>
                  <a:schemeClr val="tx1"/>
                </a:solidFill>
                <a:latin typeface="+mn-lt"/>
                <a:ea typeface="+mn-ea"/>
                <a:cs typeface="+mn-cs"/>
              </a:rPr>
              <a:t>Focus mode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69790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8210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37377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tile, talk about the ability to </a:t>
            </a:r>
            <a:r>
              <a:rPr lang="en-US" sz="1200" b="1" i="0" u="none" strike="noStrike" kern="1200" baseline="0" dirty="0">
                <a:solidFill>
                  <a:schemeClr val="tx1"/>
                </a:solidFill>
                <a:latin typeface="+mn-lt"/>
                <a:ea typeface="+mn-ea"/>
                <a:cs typeface="+mn-cs"/>
              </a:rPr>
              <a:t>Create and Manage alerts </a:t>
            </a:r>
          </a:p>
          <a:p>
            <a:r>
              <a:rPr lang="en-US" sz="1200" b="0" i="0" u="none" strike="noStrike" kern="1200" baseline="0" dirty="0">
                <a:solidFill>
                  <a:schemeClr val="tx1"/>
                </a:solidFill>
                <a:latin typeface="+mn-lt"/>
                <a:ea typeface="+mn-ea"/>
                <a:cs typeface="+mn-cs"/>
              </a:rPr>
              <a:t>Notice, the ability to use Flow to trigger actions.</a:t>
            </a:r>
          </a:p>
          <a:p>
            <a:r>
              <a:rPr lang="en-US" sz="1200" b="0" i="0" u="none" strike="noStrike" kern="1200" baseline="0" dirty="0">
                <a:solidFill>
                  <a:schemeClr val="tx1"/>
                </a:solidFill>
                <a:latin typeface="+mn-lt"/>
                <a:ea typeface="+mn-ea"/>
                <a:cs typeface="+mn-cs"/>
              </a:rPr>
              <a:t>Save and Close.</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40279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Talk about Q&amp;A </a:t>
            </a:r>
          </a:p>
          <a:p>
            <a:r>
              <a:rPr lang="en-US" sz="1200" b="0" i="0" u="none" strike="noStrike" kern="1200" baseline="0" dirty="0">
                <a:solidFill>
                  <a:schemeClr val="tx1"/>
                </a:solidFill>
                <a:latin typeface="+mn-lt"/>
                <a:ea typeface="+mn-ea"/>
                <a:cs typeface="+mn-cs"/>
              </a:rPr>
              <a:t>• Enter Units – talk about the card visual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38953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Units per manufacturer – talk about the bar chart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01082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69071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6250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584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drill down Urban category and investigate further </a:t>
            </a:r>
          </a:p>
          <a:p>
            <a:r>
              <a:rPr lang="en-US" sz="1200" b="0" i="0" u="none" strike="noStrike" kern="1200" baseline="0" dirty="0">
                <a:solidFill>
                  <a:schemeClr val="tx1"/>
                </a:solidFill>
                <a:latin typeface="+mn-lt"/>
                <a:ea typeface="+mn-ea"/>
                <a:cs typeface="+mn-cs"/>
              </a:rPr>
              <a:t>Select USA in the Revenue by Country visual </a:t>
            </a:r>
          </a:p>
          <a:p>
            <a:r>
              <a:rPr lang="en-US" sz="1200" b="0" i="0" u="none" strike="noStrike" kern="1200" baseline="0" dirty="0">
                <a:solidFill>
                  <a:schemeClr val="tx1"/>
                </a:solidFill>
                <a:latin typeface="+mn-lt"/>
                <a:ea typeface="+mn-ea"/>
                <a:cs typeface="+mn-cs"/>
              </a:rPr>
              <a:t>Notice Convenience is the biggest Segment followed by Moderation and Extreme segments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002759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15583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9506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43587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12791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Featured Dashboard functionality </a:t>
            </a:r>
          </a:p>
          <a:p>
            <a:r>
              <a:rPr lang="en-US" sz="1200" b="0" i="0" u="none" strike="noStrike" kern="1200" baseline="0" dirty="0">
                <a:solidFill>
                  <a:schemeClr val="tx1"/>
                </a:solidFill>
                <a:latin typeface="+mn-lt"/>
                <a:ea typeface="+mn-ea"/>
                <a:cs typeface="+mn-cs"/>
              </a:rPr>
              <a:t>• Talk about Favorites functionality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99718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3449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54500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on the ellipsis next to Datasets -&gt; DIAD- Final Report and talk about the ability to get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Talk about </a:t>
            </a:r>
            <a:r>
              <a:rPr lang="en-US" sz="1200" b="1" i="0" u="none" strike="noStrike" kern="1200" baseline="0" dirty="0">
                <a:solidFill>
                  <a:schemeClr val="tx1"/>
                </a:solidFill>
                <a:latin typeface="+mn-lt"/>
                <a:ea typeface="+mn-ea"/>
                <a:cs typeface="+mn-cs"/>
              </a:rPr>
              <a:t>ANALYZE IN EXCEL </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34562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67902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514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Japan in the Revenue by Country visual </a:t>
            </a:r>
          </a:p>
          <a:p>
            <a:r>
              <a:rPr lang="en-US" sz="1200" b="0" i="0" u="none" strike="noStrike" kern="1200" baseline="0" dirty="0">
                <a:solidFill>
                  <a:schemeClr val="tx1"/>
                </a:solidFill>
                <a:latin typeface="+mn-lt"/>
                <a:ea typeface="+mn-ea"/>
                <a:cs typeface="+mn-cs"/>
              </a:rPr>
              <a:t>Notice Convenience is the biggest Segment followed by Moderation and Extreme segments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746729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It’s important that you note to turn this ON, if you want to Allow Cortana to access this dataset.</a:t>
            </a:r>
          </a:p>
          <a:p>
            <a:r>
              <a:rPr lang="en-US" sz="1200" b="0" i="0" u="none" strike="noStrike" kern="1200" baseline="0" dirty="0">
                <a:solidFill>
                  <a:schemeClr val="tx1"/>
                </a:solidFill>
                <a:latin typeface="+mn-lt"/>
                <a:ea typeface="+mn-ea"/>
                <a:cs typeface="+mn-cs"/>
              </a:rPr>
              <a:t>By default it’s not 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7613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Share Dashboard screen </a:t>
            </a:r>
          </a:p>
          <a:p>
            <a:r>
              <a:rPr lang="en-US" sz="1200" b="0" i="0" u="none" strike="noStrike" kern="1200" baseline="0" dirty="0">
                <a:solidFill>
                  <a:schemeClr val="tx1"/>
                </a:solidFill>
                <a:latin typeface="+mn-lt"/>
                <a:ea typeface="+mn-ea"/>
                <a:cs typeface="+mn-cs"/>
              </a:rPr>
              <a:t>Only users within your organizations are allowed to have access to the shared dashboard.</a:t>
            </a:r>
          </a:p>
          <a:p>
            <a:r>
              <a:rPr lang="en-US" sz="1200" b="0" i="0" u="none" strike="noStrike" kern="1200" baseline="0" dirty="0">
                <a:solidFill>
                  <a:schemeClr val="tx1"/>
                </a:solidFill>
                <a:latin typeface="+mn-lt"/>
                <a:ea typeface="+mn-ea"/>
                <a:cs typeface="+mn-cs"/>
              </a:rPr>
              <a:t>After the dashboard has been shared, option is provided to send an email to the recipients with a link that they will have to click on to accept the share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87635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Users accessing shared dashboard do not edit permissions </a:t>
            </a:r>
          </a:p>
          <a:p>
            <a:r>
              <a:rPr lang="en-US" sz="1200" b="0" i="0" u="none" strike="noStrike" kern="1200" baseline="0" dirty="0">
                <a:solidFill>
                  <a:schemeClr val="tx1"/>
                </a:solidFill>
                <a:latin typeface="+mn-lt"/>
                <a:ea typeface="+mn-ea"/>
                <a:cs typeface="+mn-cs"/>
              </a:rPr>
              <a:t>• If a shared dashboard has reports, you will NOT see the report listed in the navigation pane </a:t>
            </a:r>
          </a:p>
          <a:p>
            <a:r>
              <a:rPr lang="en-US" sz="1200" b="0" i="0" u="none" strike="noStrike" kern="1200" baseline="0" dirty="0">
                <a:solidFill>
                  <a:schemeClr val="tx1"/>
                </a:solidFill>
                <a:latin typeface="+mn-lt"/>
                <a:ea typeface="+mn-ea"/>
                <a:cs typeface="+mn-cs"/>
              </a:rPr>
              <a:t>• To open the report, from the shared dashboard, click one of the tiles. If the report owner created the tile from a report, the report opens. If the report owner created the tile from Q&amp;A, the Q&amp;A page opens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21651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we can see a previously shared dashboard and access per related content.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83990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36950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7013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88825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01836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37275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43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Australia in the Revenue by Country visual </a:t>
            </a:r>
          </a:p>
          <a:p>
            <a:r>
              <a:rPr lang="en-US" sz="1200" b="0" i="0" u="none" strike="noStrike" kern="1200" baseline="0" dirty="0">
                <a:solidFill>
                  <a:schemeClr val="tx1"/>
                </a:solidFill>
                <a:latin typeface="+mn-lt"/>
                <a:ea typeface="+mn-ea"/>
                <a:cs typeface="+mn-cs"/>
              </a:rPr>
              <a:t>Notice sales in Convenience, Moderation and Extreme segments are both in mid 30%. </a:t>
            </a:r>
          </a:p>
          <a:p>
            <a:r>
              <a:rPr lang="en-US" sz="1200" b="0" i="0" u="none" strike="noStrike" kern="1200" baseline="0" dirty="0">
                <a:solidFill>
                  <a:schemeClr val="tx1"/>
                </a:solidFill>
                <a:latin typeface="+mn-lt"/>
                <a:ea typeface="+mn-ea"/>
                <a:cs typeface="+mn-cs"/>
              </a:rPr>
              <a:t>Let’s investigate this further. Sales in Australia is out of the norm.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53602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36459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29546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83431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Make sure Australia is selected in Revenue by Country visual </a:t>
            </a:r>
          </a:p>
          <a:p>
            <a:r>
              <a:rPr lang="en-US" sz="1200" b="1" i="0" u="none" strike="noStrike" kern="1200" baseline="0" dirty="0">
                <a:solidFill>
                  <a:schemeClr val="tx1"/>
                </a:solidFill>
                <a:latin typeface="+mn-lt"/>
                <a:ea typeface="+mn-ea"/>
                <a:cs typeface="+mn-cs"/>
              </a:rPr>
              <a:t>Press &amp; hold </a:t>
            </a:r>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CTRL </a:t>
            </a:r>
            <a:r>
              <a:rPr lang="en-US" sz="1200" b="0" i="0" u="none" strike="noStrike" kern="1200" baseline="0" dirty="0">
                <a:solidFill>
                  <a:schemeClr val="tx1"/>
                </a:solidFill>
                <a:latin typeface="+mn-lt"/>
                <a:ea typeface="+mn-ea"/>
                <a:cs typeface="+mn-cs"/>
              </a:rPr>
              <a:t>key and click 2015 in the </a:t>
            </a:r>
            <a:r>
              <a:rPr lang="en-US" sz="1200" b="1" i="0" u="none" strike="noStrike" kern="1200" baseline="0" dirty="0">
                <a:solidFill>
                  <a:schemeClr val="tx1"/>
                </a:solidFill>
                <a:latin typeface="+mn-lt"/>
                <a:ea typeface="+mn-ea"/>
                <a:cs typeface="+mn-cs"/>
              </a:rPr>
              <a:t>Revenue and %Growth by Year</a:t>
            </a:r>
            <a:r>
              <a:rPr lang="en-US" sz="1200" b="0" i="0" u="none" strike="noStrike" kern="1200" baseline="0" dirty="0">
                <a:solidFill>
                  <a:schemeClr val="tx1"/>
                </a:solidFill>
                <a:latin typeface="+mn-lt"/>
                <a:ea typeface="+mn-ea"/>
                <a:cs typeface="+mn-cs"/>
              </a:rPr>
              <a:t> visual </a:t>
            </a:r>
          </a:p>
          <a:p>
            <a:r>
              <a:rPr lang="en-US" sz="1200" b="0" i="0" u="none" strike="noStrike" kern="1200" baseline="0" dirty="0">
                <a:solidFill>
                  <a:schemeClr val="tx1"/>
                </a:solidFill>
                <a:latin typeface="+mn-lt"/>
                <a:ea typeface="+mn-ea"/>
                <a:cs typeface="+mn-cs"/>
              </a:rPr>
              <a:t>No major change is sales by Product segment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147373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298</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CTRL </a:t>
            </a:r>
            <a:r>
              <a:rPr lang="en-US" sz="1200" b="0" i="0" u="none" strike="noStrike" kern="1200" baseline="0" dirty="0">
                <a:solidFill>
                  <a:schemeClr val="tx1"/>
                </a:solidFill>
                <a:latin typeface="+mn-lt"/>
                <a:ea typeface="+mn-ea"/>
                <a:cs typeface="+mn-cs"/>
              </a:rPr>
              <a:t>click 2015 to deselect and click 2016 </a:t>
            </a:r>
          </a:p>
          <a:p>
            <a:r>
              <a:rPr lang="en-US" sz="1200" b="0" i="0" u="none" strike="noStrike" kern="1200" baseline="0" dirty="0">
                <a:solidFill>
                  <a:schemeClr val="tx1"/>
                </a:solidFill>
                <a:latin typeface="+mn-lt"/>
                <a:ea typeface="+mn-ea"/>
                <a:cs typeface="+mn-cs"/>
              </a:rPr>
              <a:t>No major change is sales by Product segment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6333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CTRL</a:t>
            </a:r>
            <a:r>
              <a:rPr lang="en-US" sz="1200" b="0" i="0" u="none" strike="noStrike" kern="1200" baseline="0" dirty="0">
                <a:solidFill>
                  <a:schemeClr val="tx1"/>
                </a:solidFill>
                <a:latin typeface="+mn-lt"/>
                <a:ea typeface="+mn-ea"/>
                <a:cs typeface="+mn-cs"/>
              </a:rPr>
              <a:t> uncheck 2016 and select 2017 </a:t>
            </a:r>
          </a:p>
          <a:p>
            <a:r>
              <a:rPr lang="en-US" sz="1200" b="0" i="0" u="none" strike="noStrike" kern="1200" baseline="0" dirty="0">
                <a:solidFill>
                  <a:schemeClr val="tx1"/>
                </a:solidFill>
                <a:latin typeface="+mn-lt"/>
                <a:ea typeface="+mn-ea"/>
                <a:cs typeface="+mn-cs"/>
              </a:rPr>
              <a:t>Notice there is a spike is sales of Extreme in 2017.</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4589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a:t>
            </a:r>
            <a:r>
              <a:rPr lang="en-US" sz="1200" b="1" i="0" u="none" strike="noStrike" kern="1200" baseline="0" dirty="0">
                <a:solidFill>
                  <a:schemeClr val="tx1"/>
                </a:solidFill>
                <a:latin typeface="+mn-lt"/>
                <a:ea typeface="+mn-ea"/>
                <a:cs typeface="+mn-cs"/>
              </a:rPr>
              <a:t>Expand All Down one level </a:t>
            </a:r>
            <a:r>
              <a:rPr lang="en-US" sz="1200" b="0" i="0" u="none" strike="noStrike" kern="1200" baseline="0" dirty="0">
                <a:solidFill>
                  <a:schemeClr val="tx1"/>
                </a:solidFill>
                <a:latin typeface="+mn-lt"/>
                <a:ea typeface="+mn-ea"/>
                <a:cs typeface="+mn-cs"/>
              </a:rPr>
              <a:t>in the hierarchy to </a:t>
            </a:r>
            <a:r>
              <a:rPr lang="en-US" sz="1200" b="1" i="0" u="none" strike="noStrike" kern="1200" baseline="0" dirty="0">
                <a:solidFill>
                  <a:schemeClr val="tx1"/>
                </a:solidFill>
                <a:latin typeface="+mn-lt"/>
                <a:ea typeface="+mn-ea"/>
                <a:cs typeface="+mn-cs"/>
              </a:rPr>
              <a:t>Product</a:t>
            </a:r>
            <a:r>
              <a:rPr lang="en-US" sz="1200" b="0" i="0" u="none" strike="noStrike" kern="1200" baseline="0" dirty="0">
                <a:solidFill>
                  <a:schemeClr val="tx1"/>
                </a:solidFill>
                <a:latin typeface="+mn-lt"/>
                <a:ea typeface="+mn-ea"/>
                <a:cs typeface="+mn-cs"/>
              </a:rPr>
              <a:t> level and check if there is anything interesting happening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3820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See Extreme segment in the matrix. Now we see the top Products for Category Urban, Extreme in Australia.</a:t>
            </a:r>
          </a:p>
          <a:p>
            <a:r>
              <a:rPr lang="en-US" sz="1200" b="0" i="0" u="none" strike="noStrike" kern="1200" baseline="0" dirty="0">
                <a:solidFill>
                  <a:schemeClr val="tx1"/>
                </a:solidFill>
                <a:latin typeface="+mn-lt"/>
                <a:ea typeface="+mn-ea"/>
                <a:cs typeface="+mn-cs"/>
              </a:rPr>
              <a:t>With Australia selected in Revenue by Country visual </a:t>
            </a:r>
            <a:r>
              <a:rPr lang="en-US" sz="1200" b="1" i="0" u="none" strike="noStrike" kern="1200" baseline="0" dirty="0">
                <a:solidFill>
                  <a:schemeClr val="tx1"/>
                </a:solidFill>
                <a:latin typeface="+mn-lt"/>
                <a:ea typeface="+mn-ea"/>
                <a:cs typeface="+mn-cs"/>
              </a:rPr>
              <a:t>CTRL </a:t>
            </a:r>
            <a:r>
              <a:rPr lang="en-US" sz="1200" b="0" i="0" u="none" strike="noStrike" kern="1200" baseline="0" dirty="0">
                <a:solidFill>
                  <a:schemeClr val="tx1"/>
                </a:solidFill>
                <a:latin typeface="+mn-lt"/>
                <a:ea typeface="+mn-ea"/>
                <a:cs typeface="+mn-cs"/>
              </a:rPr>
              <a:t>click</a:t>
            </a:r>
            <a:r>
              <a:rPr lang="en-US" sz="1200" b="1" i="0" u="none" strike="noStrike" kern="1200" baseline="0" dirty="0">
                <a:solidFill>
                  <a:schemeClr val="tx1"/>
                </a:solidFill>
                <a:latin typeface="+mn-lt"/>
                <a:ea typeface="+mn-ea"/>
                <a:cs typeface="+mn-cs"/>
              </a:rPr>
              <a:t> Maximus UE-04</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7268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CTRL </a:t>
            </a:r>
            <a:r>
              <a:rPr lang="en-US" sz="1200" b="0" i="0" u="none" strike="noStrike" kern="1200" baseline="0" dirty="0">
                <a:solidFill>
                  <a:schemeClr val="tx1"/>
                </a:solidFill>
                <a:latin typeface="+mn-lt"/>
                <a:ea typeface="+mn-ea"/>
                <a:cs typeface="+mn-cs"/>
              </a:rPr>
              <a:t>click</a:t>
            </a:r>
            <a:r>
              <a:rPr lang="en-US" sz="1200" b="1" i="0" u="none" strike="noStrike" kern="1200" baseline="0" dirty="0">
                <a:solidFill>
                  <a:schemeClr val="tx1"/>
                </a:solidFill>
                <a:latin typeface="+mn-lt"/>
                <a:ea typeface="+mn-ea"/>
                <a:cs typeface="+mn-cs"/>
              </a:rPr>
              <a:t> Maximus UE-04</a:t>
            </a:r>
            <a:r>
              <a:rPr lang="en-US" sz="1200" b="0" i="0" u="none" strike="noStrike" kern="1200" baseline="0" dirty="0">
                <a:solidFill>
                  <a:schemeClr val="tx1"/>
                </a:solidFill>
                <a:latin typeface="+mn-lt"/>
                <a:ea typeface="+mn-ea"/>
                <a:cs typeface="+mn-cs"/>
              </a:rPr>
              <a:t>. Notice the spike in 2017. Just like this there are spikes for all the Top 5 products we see in descending order by Revenue of the product matrix.</a:t>
            </a:r>
          </a:p>
          <a:p>
            <a:r>
              <a:rPr lang="en-US" sz="1200" b="0" i="0" u="none" strike="noStrike" kern="1200" baseline="0" dirty="0">
                <a:solidFill>
                  <a:schemeClr val="tx1"/>
                </a:solidFill>
                <a:latin typeface="+mn-lt"/>
                <a:ea typeface="+mn-ea"/>
                <a:cs typeface="+mn-cs"/>
              </a:rPr>
              <a:t>Notice from previous years the amount of revenue that’s been sold for this one Product in Australia.</a:t>
            </a:r>
          </a:p>
          <a:p>
            <a:r>
              <a:rPr lang="en-US" sz="1200" b="1" i="0" u="none" strike="noStrike" kern="1200" baseline="0" dirty="0">
                <a:solidFill>
                  <a:schemeClr val="tx1"/>
                </a:solidFill>
                <a:latin typeface="+mn-lt"/>
                <a:ea typeface="+mn-ea"/>
                <a:cs typeface="+mn-cs"/>
              </a:rPr>
              <a:t>Now, let’s look at a month level.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8220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Make sure Australia is selected in Revenue by Country visual </a:t>
            </a:r>
          </a:p>
          <a:p>
            <a:r>
              <a:rPr lang="en-US" sz="1200" b="0" i="0" u="none" strike="noStrike" kern="1200" baseline="0" dirty="0">
                <a:solidFill>
                  <a:schemeClr val="tx1"/>
                </a:solidFill>
                <a:latin typeface="+mn-lt"/>
                <a:ea typeface="+mn-ea"/>
                <a:cs typeface="+mn-cs"/>
              </a:rPr>
              <a:t>Let’s </a:t>
            </a:r>
            <a:r>
              <a:rPr lang="en-US" sz="1200" b="1" i="0" u="none" strike="noStrike" kern="1200" baseline="0" dirty="0">
                <a:solidFill>
                  <a:schemeClr val="tx1"/>
                </a:solidFill>
                <a:latin typeface="+mn-lt"/>
                <a:ea typeface="+mn-ea"/>
                <a:cs typeface="+mn-cs"/>
              </a:rPr>
              <a:t>drill down </a:t>
            </a:r>
            <a:r>
              <a:rPr lang="en-US" sz="1200" b="0" i="0" u="none" strike="noStrike" kern="1200" baseline="0" dirty="0">
                <a:solidFill>
                  <a:schemeClr val="tx1"/>
                </a:solidFill>
                <a:latin typeface="+mn-lt"/>
                <a:ea typeface="+mn-ea"/>
                <a:cs typeface="+mn-cs"/>
              </a:rPr>
              <a:t>into 2017 to the </a:t>
            </a:r>
            <a:r>
              <a:rPr lang="en-US" sz="1200" b="1" i="0" u="none" strike="noStrike" kern="1200" baseline="0" dirty="0">
                <a:solidFill>
                  <a:schemeClr val="tx1"/>
                </a:solidFill>
                <a:latin typeface="+mn-lt"/>
                <a:ea typeface="+mn-ea"/>
                <a:cs typeface="+mn-cs"/>
              </a:rPr>
              <a:t>month </a:t>
            </a:r>
            <a:r>
              <a:rPr lang="en-US" sz="1200" b="0" i="0" u="none" strike="noStrike" kern="1200" baseline="0" dirty="0">
                <a:solidFill>
                  <a:schemeClr val="tx1"/>
                </a:solidFill>
                <a:latin typeface="+mn-lt"/>
                <a:ea typeface="+mn-ea"/>
                <a:cs typeface="+mn-cs"/>
              </a:rPr>
              <a:t>level and investigate.</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23564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spike is in the last 4 months of 2017. That’s where the action is. </a:t>
            </a:r>
          </a:p>
          <a:p>
            <a:r>
              <a:rPr lang="en-US" sz="1200" b="0" i="0" u="none" strike="noStrike" kern="1200" baseline="0" dirty="0">
                <a:solidFill>
                  <a:schemeClr val="tx1"/>
                </a:solidFill>
                <a:latin typeface="+mn-lt"/>
                <a:ea typeface="+mn-ea"/>
                <a:cs typeface="+mn-cs"/>
              </a:rPr>
              <a:t>Similar situation for Maximus UE-21.</a:t>
            </a:r>
          </a:p>
          <a:p>
            <a:r>
              <a:rPr lang="en-US" sz="1200" b="0" i="0" u="none" strike="noStrike" kern="1200" baseline="0" dirty="0">
                <a:solidFill>
                  <a:schemeClr val="tx1"/>
                </a:solidFill>
                <a:latin typeface="+mn-lt"/>
                <a:ea typeface="+mn-ea"/>
                <a:cs typeface="+mn-cs"/>
              </a:rPr>
              <a:t>This is good, </a:t>
            </a:r>
            <a:r>
              <a:rPr lang="en-US" sz="1200" b="1" i="0" u="none" strike="noStrike" kern="1200" baseline="0" dirty="0">
                <a:solidFill>
                  <a:schemeClr val="tx1"/>
                </a:solidFill>
                <a:latin typeface="+mn-lt"/>
                <a:ea typeface="+mn-ea"/>
                <a:cs typeface="+mn-cs"/>
              </a:rPr>
              <a:t>let’s drill down to day level </a:t>
            </a:r>
            <a:r>
              <a:rPr lang="en-US" sz="1200" b="0" i="0" u="none" strike="noStrike" kern="1200" baseline="0" dirty="0">
                <a:solidFill>
                  <a:schemeClr val="tx1"/>
                </a:solidFill>
                <a:latin typeface="+mn-lt"/>
                <a:ea typeface="+mn-ea"/>
                <a:cs typeface="+mn-cs"/>
              </a:rPr>
              <a:t>to check if spikes was on particular days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4109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CTRL click September of 2017 </a:t>
            </a:r>
            <a:r>
              <a:rPr lang="en-US" sz="1200" b="0" i="0" u="none" strike="noStrike" kern="1200" baseline="0" dirty="0">
                <a:solidFill>
                  <a:schemeClr val="tx1"/>
                </a:solidFill>
                <a:latin typeface="+mn-lt"/>
                <a:ea typeface="+mn-ea"/>
                <a:cs typeface="+mn-cs"/>
              </a:rPr>
              <a:t>to drill down to the next level.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009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spike at the end of September.</a:t>
            </a:r>
          </a:p>
          <a:p>
            <a:r>
              <a:rPr lang="en-US" sz="1200" b="0" i="0" u="none" strike="noStrike" kern="1200" baseline="0" dirty="0">
                <a:solidFill>
                  <a:schemeClr val="tx1"/>
                </a:solidFill>
                <a:latin typeface="+mn-lt"/>
                <a:ea typeface="+mn-ea"/>
                <a:cs typeface="+mn-cs"/>
              </a:rPr>
              <a:t>Holding </a:t>
            </a:r>
            <a:r>
              <a:rPr lang="en-US" sz="1200" b="1" i="0" u="none" strike="noStrike" kern="1200" baseline="0" dirty="0">
                <a:solidFill>
                  <a:schemeClr val="tx1"/>
                </a:solidFill>
                <a:latin typeface="+mn-lt"/>
                <a:ea typeface="+mn-ea"/>
                <a:cs typeface="+mn-cs"/>
              </a:rPr>
              <a:t>CTRL key, deselect Maximus UE-04 to see all products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7598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spike at the end of September and lets drill-up to Months to investigate the beginning of October.</a:t>
            </a:r>
          </a:p>
          <a:p>
            <a:r>
              <a:rPr lang="en-US" sz="1200" b="0" i="0" u="none" strike="noStrike" kern="1200" baseline="0" dirty="0">
                <a:solidFill>
                  <a:schemeClr val="tx1"/>
                </a:solidFill>
                <a:latin typeface="+mn-lt"/>
                <a:ea typeface="+mn-ea"/>
                <a:cs typeface="+mn-cs"/>
              </a:rPr>
              <a:t>Holding </a:t>
            </a:r>
            <a:r>
              <a:rPr lang="en-US" sz="1200" b="1" i="0" u="none" strike="noStrike" kern="1200" baseline="0" dirty="0">
                <a:solidFill>
                  <a:schemeClr val="tx1"/>
                </a:solidFill>
                <a:latin typeface="+mn-lt"/>
                <a:ea typeface="+mn-ea"/>
                <a:cs typeface="+mn-cs"/>
              </a:rPr>
              <a:t>CTRL key, deselect Maximus UE-04 to see all products.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6979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b="0" dirty="0"/>
              <a:t>in this workshop we will cover the breath of Power BI capabilities. </a:t>
            </a:r>
          </a:p>
          <a:p>
            <a:endParaRPr lang="en-US" b="0" dirty="0"/>
          </a:p>
          <a:p>
            <a:r>
              <a:rPr lang="en-US" b="0" dirty="0"/>
              <a:t>After analyzing and visualizing the dataset provided in the workshop, you will use the these skills to get started on your own data. </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Hold </a:t>
            </a:r>
            <a:r>
              <a:rPr lang="en-US" sz="1200" b="1" i="0" u="none" strike="noStrike" kern="1200" baseline="0" dirty="0">
                <a:solidFill>
                  <a:schemeClr val="tx1"/>
                </a:solidFill>
                <a:latin typeface="+mn-lt"/>
                <a:ea typeface="+mn-ea"/>
                <a:cs typeface="+mn-cs"/>
              </a:rPr>
              <a:t>CTRL and click October</a:t>
            </a:r>
            <a:r>
              <a:rPr lang="en-US" sz="1200" b="0" i="0" u="none" strike="noStrike" kern="1200" baseline="0" dirty="0">
                <a:solidFill>
                  <a:schemeClr val="tx1"/>
                </a:solidFill>
                <a:latin typeface="+mn-lt"/>
                <a:ea typeface="+mn-ea"/>
                <a:cs typeface="+mn-cs"/>
              </a:rPr>
              <a:t> of 2017 to drill-down again.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33238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there is a spike the first few days and then it holds steady.</a:t>
            </a:r>
          </a:p>
          <a:p>
            <a:r>
              <a:rPr lang="en-US" sz="1200" b="0" i="0" u="none" strike="noStrike" kern="1200" baseline="0" dirty="0">
                <a:solidFill>
                  <a:schemeClr val="tx1"/>
                </a:solidFill>
                <a:latin typeface="+mn-lt"/>
                <a:ea typeface="+mn-ea"/>
                <a:cs typeface="+mn-cs"/>
              </a:rPr>
              <a:t>So something clearly happened end of September and early October that caused the spike.</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2384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menu, select View. Enable Bookmarks Pane </a:t>
            </a:r>
          </a:p>
          <a:p>
            <a:r>
              <a:rPr lang="en-US" sz="1200" b="0" i="0" u="none" strike="noStrike" kern="1200" baseline="0" dirty="0">
                <a:solidFill>
                  <a:schemeClr val="tx1"/>
                </a:solidFill>
                <a:latin typeface="+mn-lt"/>
                <a:ea typeface="+mn-ea"/>
                <a:cs typeface="+mn-cs"/>
              </a:rPr>
              <a:t>Notice Bookmarks has been created for the story we just discovered. </a:t>
            </a:r>
          </a:p>
          <a:p>
            <a:r>
              <a:rPr lang="en-US" sz="1200" b="0" i="0" u="none" strike="noStrike" kern="1200" baseline="0" dirty="0">
                <a:solidFill>
                  <a:schemeClr val="tx1"/>
                </a:solidFill>
                <a:latin typeface="+mn-lt"/>
                <a:ea typeface="+mn-ea"/>
                <a:cs typeface="+mn-cs"/>
              </a:rPr>
              <a:t>This is a great feature to use for presentations, highlight insights or tell a story.</a:t>
            </a:r>
          </a:p>
          <a:p>
            <a:r>
              <a:rPr lang="en-US" sz="1200" b="0" i="0" u="none" strike="noStrike" kern="1200" baseline="0" dirty="0">
                <a:solidFill>
                  <a:schemeClr val="tx1"/>
                </a:solidFill>
                <a:latin typeface="+mn-lt"/>
                <a:ea typeface="+mn-ea"/>
                <a:cs typeface="+mn-cs"/>
              </a:rPr>
              <a:t>	</a:t>
            </a:r>
          </a:p>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8568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Enable </a:t>
            </a:r>
            <a:r>
              <a:rPr lang="en-US" sz="1200" b="1" i="0" u="none" strike="noStrike" kern="1200" baseline="0" dirty="0">
                <a:solidFill>
                  <a:schemeClr val="tx1"/>
                </a:solidFill>
                <a:latin typeface="+mn-lt"/>
                <a:ea typeface="+mn-ea"/>
                <a:cs typeface="+mn-cs"/>
              </a:rPr>
              <a:t>Full screen mode </a:t>
            </a:r>
            <a:r>
              <a:rPr lang="en-US" sz="1200" b="0" i="0" u="none" strike="noStrike" kern="1200" baseline="0" dirty="0">
                <a:solidFill>
                  <a:schemeClr val="tx1"/>
                </a:solidFill>
                <a:latin typeface="+mn-lt"/>
                <a:ea typeface="+mn-ea"/>
                <a:cs typeface="+mn-cs"/>
              </a:rPr>
              <a:t>and navigate through a few bookmarks in presentation mode.</a:t>
            </a:r>
          </a:p>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Navigate through a few bookmarks in presentation mode.</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3093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8776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4962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1998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327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062014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416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43042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78629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369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7560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737329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4647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6032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36939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145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48792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09780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idea here is the ability to capture that moment and re-tell that story to the rest of the organization.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899500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7386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QnA text box type in “</a:t>
            </a:r>
            <a:r>
              <a:rPr lang="en-US" sz="1200" b="0" i="0" u="none" strike="noStrike" kern="1200" baseline="0" dirty="0" err="1">
                <a:solidFill>
                  <a:schemeClr val="tx1"/>
                </a:solidFill>
                <a:latin typeface="+mn-lt"/>
                <a:ea typeface="+mn-ea"/>
                <a:cs typeface="+mn-cs"/>
              </a:rPr>
              <a:t>Retweetcount</a:t>
            </a:r>
            <a:r>
              <a:rPr lang="en-US" sz="1200" b="0" i="0" u="none" strike="noStrike" kern="1200" baseline="0" dirty="0">
                <a:solidFill>
                  <a:schemeClr val="tx1"/>
                </a:solidFill>
                <a:latin typeface="+mn-lt"/>
                <a:ea typeface="+mn-ea"/>
                <a:cs typeface="+mn-cs"/>
              </a:rPr>
              <a:t> by date”. </a:t>
            </a:r>
          </a:p>
          <a:p>
            <a:r>
              <a:rPr lang="en-US" sz="1200" b="0" i="0" u="none" strike="noStrike" kern="1200" baseline="0" dirty="0">
                <a:solidFill>
                  <a:schemeClr val="tx1"/>
                </a:solidFill>
                <a:latin typeface="+mn-lt"/>
                <a:ea typeface="+mn-ea"/>
                <a:cs typeface="+mn-cs"/>
              </a:rPr>
              <a:t>Notice a line chart is created and there is a spike in retweets during our Spike period </a:t>
            </a:r>
          </a:p>
          <a:p>
            <a:r>
              <a:rPr lang="en-US" sz="1200" b="0" i="0" u="none" strike="noStrike" kern="1200" baseline="0" dirty="0">
                <a:solidFill>
                  <a:schemeClr val="tx1"/>
                </a:solidFill>
                <a:latin typeface="+mn-lt"/>
                <a:ea typeface="+mn-ea"/>
                <a:cs typeface="+mn-cs"/>
              </a:rPr>
              <a:t>Let’s focus in on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04806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Continue typing “</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by date in 2017 as line chart</a:t>
            </a:r>
            <a:r>
              <a:rPr lang="en-US" sz="1200" b="0" i="0" u="none" strike="noStrike" kern="1200" baseline="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that there is some correlation.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Let’s analyze the sentiment of these tweets.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128963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74468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52105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a:t>
            </a:r>
            <a:r>
              <a:rPr lang="en-US" b="0"/>
              <a:t>Many relationships.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Continue typing “</a:t>
            </a:r>
            <a:r>
              <a:rPr lang="en-US" sz="1200" b="1" i="0" u="none" strike="noStrike" kern="1200" baseline="0" dirty="0">
                <a:solidFill>
                  <a:schemeClr val="tx1"/>
                </a:solidFill>
                <a:latin typeface="+mn-lt"/>
                <a:ea typeface="+mn-ea"/>
                <a:cs typeface="+mn-cs"/>
              </a:rPr>
              <a:t>Average sentiment by year 2017</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Notice the sentiment score around September and October of 2017 is around the average of 0.11. </a:t>
            </a:r>
          </a:p>
          <a:p>
            <a:r>
              <a:rPr lang="en-US" sz="1200" b="0" i="0" u="none" strike="noStrike" kern="1200" baseline="0" dirty="0">
                <a:solidFill>
                  <a:schemeClr val="tx1"/>
                </a:solidFill>
                <a:latin typeface="+mn-lt"/>
                <a:ea typeface="+mn-ea"/>
                <a:cs typeface="+mn-cs"/>
              </a:rPr>
              <a:t>So that </a:t>
            </a:r>
            <a:r>
              <a:rPr lang="en-US" sz="1200" b="1" i="0" u="none" strike="noStrike" kern="1200" baseline="0" dirty="0">
                <a:solidFill>
                  <a:schemeClr val="tx1"/>
                </a:solidFill>
                <a:latin typeface="+mn-lt"/>
                <a:ea typeface="+mn-ea"/>
                <a:cs typeface="+mn-cs"/>
              </a:rPr>
              <a:t>doesn’t help much. </a:t>
            </a:r>
          </a:p>
          <a:p>
            <a:r>
              <a:rPr lang="en-US" sz="1200" b="0" i="0" u="none" strike="noStrike" kern="1200" baseline="0" dirty="0">
                <a:solidFill>
                  <a:schemeClr val="tx1"/>
                </a:solidFill>
                <a:latin typeface="+mn-lt"/>
                <a:ea typeface="+mn-ea"/>
                <a:cs typeface="+mn-cs"/>
              </a:rPr>
              <a:t>Let’s look at the data </a:t>
            </a:r>
            <a:r>
              <a:rPr lang="en-US" sz="1200" b="1" i="0" u="none" strike="noStrike" kern="1200" baseline="0" dirty="0">
                <a:solidFill>
                  <a:schemeClr val="tx1"/>
                </a:solidFill>
                <a:latin typeface="+mn-lt"/>
                <a:ea typeface="+mn-ea"/>
                <a:cs typeface="+mn-cs"/>
              </a:rPr>
              <a:t>by twitter handle</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0522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time in QnA box, enter </a:t>
            </a:r>
            <a:r>
              <a:rPr lang="en-US" sz="1200" b="1" i="0" u="none" strike="noStrike" kern="1200" baseline="0" dirty="0">
                <a:solidFill>
                  <a:schemeClr val="tx1"/>
                </a:solidFill>
                <a:latin typeface="+mn-lt"/>
                <a:ea typeface="+mn-ea"/>
                <a:cs typeface="+mn-cs"/>
              </a:rPr>
              <a:t>“</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by twitter handle as table in Sep 2017” </a:t>
            </a:r>
          </a:p>
          <a:p>
            <a:r>
              <a:rPr lang="en-US" sz="1200" b="1" i="0" u="none" strike="noStrike" kern="1200" baseline="0" dirty="0">
                <a:solidFill>
                  <a:schemeClr val="tx1"/>
                </a:solidFill>
                <a:latin typeface="+mn-lt"/>
                <a:ea typeface="+mn-ea"/>
                <a:cs typeface="+mn-cs"/>
              </a:rPr>
              <a:t>Order by </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column descending. </a:t>
            </a:r>
          </a:p>
          <a:p>
            <a:r>
              <a:rPr lang="en-US" sz="1200" b="0" i="0" u="none" strike="noStrike" kern="1200" baseline="0" dirty="0">
                <a:solidFill>
                  <a:schemeClr val="tx1"/>
                </a:solidFill>
                <a:latin typeface="+mn-lt"/>
                <a:ea typeface="+mn-ea"/>
                <a:cs typeface="+mn-cs"/>
              </a:rPr>
              <a:t>Notice there is many tweets from a single tweet handle. </a:t>
            </a:r>
          </a:p>
          <a:p>
            <a:r>
              <a:rPr lang="en-US" sz="1200" b="0" i="0" u="none" strike="noStrike" kern="1200" baseline="0" dirty="0">
                <a:solidFill>
                  <a:schemeClr val="tx1"/>
                </a:solidFill>
                <a:latin typeface="+mn-lt"/>
                <a:ea typeface="+mn-ea"/>
                <a:cs typeface="+mn-cs"/>
              </a:rPr>
              <a:t>This handle </a:t>
            </a:r>
            <a:r>
              <a:rPr lang="en-US" sz="1200" b="1" i="0" u="none" strike="noStrike" kern="1200" baseline="0" dirty="0">
                <a:solidFill>
                  <a:schemeClr val="tx1"/>
                </a:solidFill>
                <a:latin typeface="+mn-lt"/>
                <a:ea typeface="+mn-ea"/>
                <a:cs typeface="+mn-cs"/>
              </a:rPr>
              <a:t>belongs to the marketing department of </a:t>
            </a:r>
            <a:r>
              <a:rPr lang="en-US" sz="1200" b="1"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We found the cause for the spike. </a:t>
            </a:r>
          </a:p>
          <a:p>
            <a:r>
              <a:rPr lang="en-US" sz="1200" b="0" i="0" u="none" strike="noStrike" kern="1200" baseline="0" dirty="0">
                <a:solidFill>
                  <a:schemeClr val="tx1"/>
                </a:solidFill>
                <a:latin typeface="+mn-lt"/>
                <a:ea typeface="+mn-ea"/>
                <a:cs typeface="+mn-cs"/>
              </a:rPr>
              <a:t>The social initiative by the marketing department lead to the spike in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a:t>
            </a:r>
            <a:r>
              <a:rPr lang="en-US" sz="1200" b="0" i="0" u="sng" strike="noStrike" kern="1200" baseline="0" dirty="0">
                <a:solidFill>
                  <a:schemeClr val="tx1"/>
                </a:solidFill>
                <a:latin typeface="+mn-lt"/>
                <a:ea typeface="+mn-ea"/>
                <a:cs typeface="+mn-cs"/>
              </a:rPr>
              <a:t>information</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could be shared with other regions </a:t>
            </a:r>
            <a:r>
              <a:rPr lang="en-US" sz="1200" b="0" i="0" u="none" strike="noStrike" kern="1200" baseline="0" dirty="0">
                <a:solidFill>
                  <a:schemeClr val="tx1"/>
                </a:solidFill>
                <a:latin typeface="+mn-lt"/>
                <a:ea typeface="+mn-ea"/>
                <a:cs typeface="+mn-cs"/>
              </a:rPr>
              <a:t>and they could potentially</a:t>
            </a:r>
            <a:r>
              <a:rPr lang="en-US" sz="1200" b="1" i="0" u="none" strike="noStrike" kern="1200" baseline="0" dirty="0">
                <a:solidFill>
                  <a:schemeClr val="tx1"/>
                </a:solidFill>
                <a:latin typeface="+mn-lt"/>
                <a:ea typeface="+mn-ea"/>
                <a:cs typeface="+mn-cs"/>
              </a:rPr>
              <a:t> have a similar initiative </a:t>
            </a:r>
            <a:r>
              <a:rPr lang="en-US" sz="1200" b="0" i="0" u="none" strike="noStrike" kern="1200" baseline="0" dirty="0">
                <a:solidFill>
                  <a:schemeClr val="tx1"/>
                </a:solidFill>
                <a:latin typeface="+mn-lt"/>
                <a:ea typeface="+mn-ea"/>
                <a:cs typeface="+mn-cs"/>
              </a:rPr>
              <a:t>to boost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Hey marketing you are doing fantastic, look how much money you’ve earned us by just 453 tweets.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It’s all about noticing.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That’s what Power BI brings us, we can look and gather insights about this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Hopefully that was a fun and exciting.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Let’s look next at some pre-lab pointers.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the files we’re going to be working with as our sources.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have </a:t>
            </a:r>
            <a:r>
              <a:rPr lang="en-US" sz="1200" b="1" i="0" u="none" strike="noStrike" kern="1200" baseline="0" dirty="0">
                <a:solidFill>
                  <a:schemeClr val="tx1"/>
                </a:solidFill>
                <a:latin typeface="+mn-lt"/>
                <a:ea typeface="+mn-ea"/>
                <a:cs typeface="+mn-cs"/>
              </a:rPr>
              <a:t>headers after the title </a:t>
            </a:r>
            <a:r>
              <a:rPr lang="en-US" sz="1200" b="0" i="0" u="none" strike="noStrike" kern="1200" baseline="0" dirty="0">
                <a:solidFill>
                  <a:schemeClr val="tx1"/>
                </a:solidFill>
                <a:latin typeface="+mn-lt"/>
                <a:ea typeface="+mn-ea"/>
                <a:cs typeface="+mn-cs"/>
              </a:rPr>
              <a:t>Product Details.</a:t>
            </a:r>
          </a:p>
          <a:p>
            <a:r>
              <a:rPr lang="en-US" sz="1200" b="0" i="0" u="none" strike="noStrike" kern="1200" baseline="0" dirty="0">
                <a:solidFill>
                  <a:schemeClr val="tx1"/>
                </a:solidFill>
                <a:latin typeface="+mn-lt"/>
                <a:ea typeface="+mn-ea"/>
                <a:cs typeface="+mn-cs"/>
              </a:rPr>
              <a:t>The Product column appears to have </a:t>
            </a:r>
            <a:r>
              <a:rPr lang="en-US" sz="1200" b="1" i="0" u="none" strike="noStrike" kern="1200" baseline="0" dirty="0">
                <a:solidFill>
                  <a:schemeClr val="tx1"/>
                </a:solidFill>
                <a:latin typeface="+mn-lt"/>
                <a:ea typeface="+mn-ea"/>
                <a:cs typeface="+mn-cs"/>
              </a:rPr>
              <a:t>more than just the product</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The Category column has a lot of </a:t>
            </a:r>
            <a:r>
              <a:rPr lang="en-US" sz="1200" b="1" i="0" u="none" strike="noStrike" kern="1200" baseline="0" dirty="0">
                <a:solidFill>
                  <a:schemeClr val="tx1"/>
                </a:solidFill>
                <a:latin typeface="+mn-lt"/>
                <a:ea typeface="+mn-ea"/>
                <a:cs typeface="+mn-cs"/>
              </a:rPr>
              <a:t>empty cells</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This we can fix by </a:t>
            </a:r>
            <a:r>
              <a:rPr lang="en-US" sz="1200" b="1" i="0" u="none" strike="noStrike" kern="1200" baseline="0" dirty="0">
                <a:solidFill>
                  <a:schemeClr val="tx1"/>
                </a:solidFill>
                <a:latin typeface="+mn-lt"/>
                <a:ea typeface="+mn-ea"/>
                <a:cs typeface="+mn-cs"/>
              </a:rPr>
              <a:t>Transforming</a:t>
            </a:r>
            <a:r>
              <a:rPr lang="en-US" sz="1200" b="0" i="0" u="none" strike="noStrike" kern="1200" baseline="0" dirty="0">
                <a:solidFill>
                  <a:schemeClr val="tx1"/>
                </a:solidFill>
                <a:latin typeface="+mn-lt"/>
                <a:ea typeface="+mn-ea"/>
                <a:cs typeface="+mn-cs"/>
              </a:rPr>
              <a:t> the data.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569600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is laid out across the sheet</a:t>
            </a:r>
          </a:p>
          <a:p>
            <a:r>
              <a:rPr lang="en-US" sz="1200" b="0" i="0" u="none" strike="noStrike" kern="1200" baseline="0" dirty="0">
                <a:solidFill>
                  <a:schemeClr val="tx1"/>
                </a:solidFill>
                <a:latin typeface="+mn-lt"/>
                <a:ea typeface="+mn-ea"/>
                <a:cs typeface="+mn-cs"/>
              </a:rPr>
              <a:t>Doesn’t have any column headers</a:t>
            </a:r>
          </a:p>
          <a:p>
            <a:r>
              <a:rPr lang="en-US" sz="1200" b="0" i="0" u="none" strike="noStrike" kern="1200" baseline="0" dirty="0">
                <a:solidFill>
                  <a:schemeClr val="tx1"/>
                </a:solidFill>
                <a:latin typeface="+mn-lt"/>
                <a:ea typeface="+mn-ea"/>
                <a:cs typeface="+mn-cs"/>
              </a:rPr>
              <a:t>Has blank and extra rows</a:t>
            </a:r>
          </a:p>
          <a:p>
            <a:r>
              <a:rPr lang="en-US" sz="1200" b="0" i="0" u="none" strike="noStrike" kern="1200" baseline="0" dirty="0">
                <a:solidFill>
                  <a:schemeClr val="tx1"/>
                </a:solidFill>
                <a:latin typeface="+mn-lt"/>
                <a:ea typeface="+mn-ea"/>
                <a:cs typeface="+mn-cs"/>
              </a:rPr>
              <a:t>These are items we are going to have to </a:t>
            </a:r>
            <a:r>
              <a:rPr lang="en-US" sz="1200" b="1" i="0" u="none" strike="noStrike" kern="1200" baseline="0" dirty="0">
                <a:solidFill>
                  <a:schemeClr val="tx1"/>
                </a:solidFill>
                <a:latin typeface="+mn-lt"/>
                <a:ea typeface="+mn-ea"/>
                <a:cs typeface="+mn-cs"/>
              </a:rPr>
              <a:t>amend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First 3 rows need to be eliminated, because the headers don’t start till row 4.</a:t>
            </a:r>
          </a:p>
          <a:p>
            <a:r>
              <a:rPr lang="en-US" sz="1200" b="0" i="0" u="none" strike="noStrike" kern="1200" baseline="0" dirty="0">
                <a:solidFill>
                  <a:schemeClr val="tx1"/>
                </a:solidFill>
                <a:latin typeface="+mn-lt"/>
                <a:ea typeface="+mn-ea"/>
                <a:cs typeface="+mn-cs"/>
              </a:rPr>
              <a:t>The City column contains more than just the City.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94614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from these sources need to be brought together to analyze and report 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Launch new instance of Power BI Desktop</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Once Power BI Desktop opens, startup screen opens as well </a:t>
            </a:r>
          </a:p>
          <a:p>
            <a:r>
              <a:rPr lang="en-US" sz="1200" b="0" i="0" u="none" strike="noStrike" kern="1200" baseline="0" dirty="0">
                <a:solidFill>
                  <a:schemeClr val="tx1"/>
                </a:solidFill>
                <a:latin typeface="+mn-lt"/>
                <a:ea typeface="+mn-ea"/>
                <a:cs typeface="+mn-cs"/>
              </a:rPr>
              <a:t>Close startup screen by clicking on “x” on the top right corner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has 5 main areas: </a:t>
            </a:r>
          </a:p>
          <a:p>
            <a:r>
              <a:rPr lang="en-US" sz="1200" b="0" i="0" u="none" strike="noStrike" kern="1200" baseline="0" dirty="0">
                <a:solidFill>
                  <a:schemeClr val="tx1"/>
                </a:solidFill>
                <a:latin typeface="+mn-lt"/>
                <a:ea typeface="+mn-ea"/>
                <a:cs typeface="+mn-cs"/>
              </a:rPr>
              <a:t>1. The </a:t>
            </a:r>
            <a:r>
              <a:rPr lang="en-US" sz="1200" b="1" i="0" u="none" strike="noStrike" kern="1200" baseline="0" dirty="0">
                <a:solidFill>
                  <a:schemeClr val="tx1"/>
                </a:solidFill>
                <a:latin typeface="+mn-lt"/>
                <a:ea typeface="+mn-ea"/>
                <a:cs typeface="+mn-cs"/>
              </a:rPr>
              <a:t>Ribbon</a:t>
            </a:r>
            <a:r>
              <a:rPr lang="en-US" sz="1200" b="0" i="0" u="none" strike="noStrike" kern="1200" baseline="0" dirty="0">
                <a:solidFill>
                  <a:schemeClr val="tx1"/>
                </a:solidFill>
                <a:latin typeface="+mn-lt"/>
                <a:ea typeface="+mn-ea"/>
                <a:cs typeface="+mn-cs"/>
              </a:rPr>
              <a:t>: displays common tasks associated with reports and visualizations </a:t>
            </a:r>
          </a:p>
          <a:p>
            <a:r>
              <a:rPr lang="en-US" sz="1200" b="0" i="0" u="none" strike="noStrike" kern="1200" baseline="0" dirty="0">
                <a:solidFill>
                  <a:schemeClr val="tx1"/>
                </a:solidFill>
                <a:latin typeface="+mn-lt"/>
                <a:ea typeface="+mn-ea"/>
                <a:cs typeface="+mn-cs"/>
              </a:rPr>
              <a:t>2.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canvas, where visualizations are created and arranged </a:t>
            </a:r>
          </a:p>
          <a:p>
            <a:r>
              <a:rPr lang="en-US" sz="1200" b="0" i="0" u="none" strike="noStrike" kern="1200" baseline="0" dirty="0">
                <a:solidFill>
                  <a:schemeClr val="tx1"/>
                </a:solidFill>
                <a:latin typeface="+mn-lt"/>
                <a:ea typeface="+mn-ea"/>
                <a:cs typeface="+mn-cs"/>
              </a:rPr>
              <a:t>3. The </a:t>
            </a:r>
            <a:r>
              <a:rPr lang="en-US" sz="1200" b="1" i="0" u="none" strike="noStrike" kern="1200" baseline="0" dirty="0">
                <a:solidFill>
                  <a:schemeClr val="tx1"/>
                </a:solidFill>
                <a:latin typeface="+mn-lt"/>
                <a:ea typeface="+mn-ea"/>
                <a:cs typeface="+mn-cs"/>
              </a:rPr>
              <a:t>Pages </a:t>
            </a:r>
            <a:r>
              <a:rPr lang="en-US" sz="1200" b="0" i="0" u="none" strike="noStrike" kern="1200" baseline="0" dirty="0">
                <a:solidFill>
                  <a:schemeClr val="tx1"/>
                </a:solidFill>
                <a:latin typeface="+mn-lt"/>
                <a:ea typeface="+mn-ea"/>
                <a:cs typeface="+mn-cs"/>
              </a:rPr>
              <a:t>tab area along the bottom, which lets you select or add a report page </a:t>
            </a:r>
          </a:p>
          <a:p>
            <a:r>
              <a:rPr lang="en-US" sz="1200" b="0" i="0" u="none" strike="noStrike" kern="1200" baseline="0" dirty="0">
                <a:solidFill>
                  <a:schemeClr val="tx1"/>
                </a:solidFill>
                <a:latin typeface="+mn-lt"/>
                <a:ea typeface="+mn-ea"/>
                <a:cs typeface="+mn-cs"/>
              </a:rPr>
              <a:t>4.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where you can change visualizations, customize colors or axes, apply filters, drag fields, and more </a:t>
            </a:r>
          </a:p>
          <a:p>
            <a:r>
              <a:rPr lang="en-US" sz="1200" b="0" i="0" u="none" strike="noStrike" kern="1200" baseline="0" dirty="0">
                <a:solidFill>
                  <a:schemeClr val="tx1"/>
                </a:solidFill>
                <a:latin typeface="+mn-lt"/>
                <a:ea typeface="+mn-ea"/>
                <a:cs typeface="+mn-cs"/>
              </a:rPr>
              <a:t>5. The </a:t>
            </a:r>
            <a:r>
              <a:rPr lang="en-US" sz="1200" b="1" i="0" u="none" strike="noStrike" kern="1200" baseline="0" dirty="0">
                <a:solidFill>
                  <a:schemeClr val="tx1"/>
                </a:solidFill>
                <a:latin typeface="+mn-lt"/>
                <a:ea typeface="+mn-ea"/>
                <a:cs typeface="+mn-cs"/>
              </a:rPr>
              <a:t>Fields </a:t>
            </a:r>
            <a:r>
              <a:rPr lang="en-US" sz="1200" b="0" i="0" u="none" strike="noStrike" kern="1200" baseline="0" dirty="0">
                <a:solidFill>
                  <a:schemeClr val="tx1"/>
                </a:solidFill>
                <a:latin typeface="+mn-lt"/>
                <a:ea typeface="+mn-ea"/>
                <a:cs typeface="+mn-cs"/>
              </a:rPr>
              <a:t>pane, where query elements and filters can be dragged onto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dragged to the </a:t>
            </a:r>
            <a:r>
              <a:rPr lang="en-US" sz="1200" b="1" i="0" u="none" strike="noStrike" kern="1200" baseline="0" dirty="0">
                <a:solidFill>
                  <a:schemeClr val="tx1"/>
                </a:solidFill>
                <a:latin typeface="+mn-lt"/>
                <a:ea typeface="+mn-ea"/>
                <a:cs typeface="+mn-cs"/>
              </a:rPr>
              <a:t>Filters </a:t>
            </a:r>
            <a:r>
              <a:rPr lang="en-US" sz="1200" b="0" i="0" u="none" strike="noStrike" kern="1200" baseline="0" dirty="0">
                <a:solidFill>
                  <a:schemeClr val="tx1"/>
                </a:solidFill>
                <a:latin typeface="+mn-lt"/>
                <a:ea typeface="+mn-ea"/>
                <a:cs typeface="+mn-cs"/>
              </a:rPr>
              <a:t>area of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are in </a:t>
            </a:r>
            <a:r>
              <a:rPr lang="en-US" sz="1200" b="1" i="0" u="none" strike="noStrike" kern="1200" baseline="0" dirty="0">
                <a:solidFill>
                  <a:schemeClr val="tx1"/>
                </a:solidFill>
                <a:latin typeface="+mn-lt"/>
                <a:ea typeface="+mn-ea"/>
                <a:cs typeface="+mn-cs"/>
              </a:rPr>
              <a:t>Power BI Desktop</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At the top we have </a:t>
            </a:r>
            <a:r>
              <a:rPr lang="en-US" sz="1200" b="1" i="0" u="none" strike="noStrike" kern="1200" baseline="0" dirty="0">
                <a:solidFill>
                  <a:schemeClr val="tx1"/>
                </a:solidFill>
                <a:latin typeface="+mn-lt"/>
                <a:ea typeface="+mn-ea"/>
                <a:cs typeface="+mn-cs"/>
              </a:rPr>
              <a:t>File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View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Help</a:t>
            </a:r>
            <a:r>
              <a:rPr lang="en-US" sz="1200" b="0" i="0" u="none" strike="noStrike" kern="1200" baseline="0" dirty="0">
                <a:solidFill>
                  <a:schemeClr val="tx1"/>
                </a:solidFill>
                <a:latin typeface="+mn-lt"/>
                <a:ea typeface="+mn-ea"/>
                <a:cs typeface="+mn-cs"/>
              </a:rPr>
              <a:t>.</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in the </a:t>
            </a:r>
            <a:r>
              <a:rPr lang="en-US" sz="1200" b="1" i="0" u="none" strike="noStrike" kern="1200" baseline="0" dirty="0">
                <a:solidFill>
                  <a:schemeClr val="tx1"/>
                </a:solidFill>
                <a:latin typeface="+mn-lt"/>
                <a:ea typeface="+mn-ea"/>
                <a:cs typeface="+mn-cs"/>
              </a:rPr>
              <a:t>ribbon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there are following categorization </a:t>
            </a:r>
          </a:p>
          <a:p>
            <a:pPr marL="228600" indent="-228600">
              <a:buAutoNum type="arabicPeriod"/>
            </a:pPr>
            <a:r>
              <a:rPr lang="en-US" sz="1200" b="1" i="0" u="none" strike="noStrike" kern="1200" baseline="0" dirty="0">
                <a:solidFill>
                  <a:schemeClr val="tx1"/>
                </a:solidFill>
                <a:latin typeface="+mn-lt"/>
                <a:ea typeface="+mn-ea"/>
                <a:cs typeface="+mn-cs"/>
              </a:rPr>
              <a:t>Clipboard</a:t>
            </a:r>
            <a:r>
              <a:rPr lang="en-US" sz="1200" b="0" i="0" u="none" strike="noStrike" kern="1200" baseline="0" dirty="0">
                <a:solidFill>
                  <a:schemeClr val="tx1"/>
                </a:solidFill>
                <a:latin typeface="+mn-lt"/>
                <a:ea typeface="+mn-ea"/>
                <a:cs typeface="+mn-cs"/>
              </a:rPr>
              <a:t> </a:t>
            </a:r>
          </a:p>
          <a:p>
            <a:pPr marL="228600" indent="-228600">
              <a:buAutoNum type="arabicPeriod"/>
            </a:pPr>
            <a:r>
              <a:rPr lang="en-US" sz="1200" b="1" i="0" u="none" strike="noStrike" kern="1200" baseline="0" dirty="0">
                <a:solidFill>
                  <a:schemeClr val="tx1"/>
                </a:solidFill>
                <a:latin typeface="+mn-lt"/>
                <a:ea typeface="+mn-ea"/>
                <a:cs typeface="+mn-cs"/>
              </a:rPr>
              <a:t>External Data</a:t>
            </a:r>
            <a:r>
              <a:rPr lang="en-US" sz="1200" b="0" i="0" u="none" strike="noStrike" kern="1200" baseline="0" dirty="0">
                <a:solidFill>
                  <a:schemeClr val="tx1"/>
                </a:solidFill>
                <a:latin typeface="+mn-lt"/>
                <a:ea typeface="+mn-ea"/>
                <a:cs typeface="+mn-cs"/>
              </a:rPr>
              <a:t>: This section is equivalent to Power Query for Excel. It is used to connect to various data sources and transform data.</a:t>
            </a:r>
          </a:p>
          <a:p>
            <a:pPr marL="228600" indent="-228600">
              <a:buAutoNum type="arabicPeriod"/>
            </a:pPr>
            <a:r>
              <a:rPr lang="en-US" sz="1200" b="1" i="0" u="none" strike="noStrike" kern="1200" baseline="0" dirty="0">
                <a:solidFill>
                  <a:schemeClr val="tx1"/>
                </a:solidFill>
                <a:latin typeface="+mn-lt"/>
                <a:ea typeface="+mn-ea"/>
                <a:cs typeface="+mn-cs"/>
              </a:rPr>
              <a:t>Insert</a:t>
            </a:r>
            <a:r>
              <a:rPr lang="en-US" sz="1200" b="0" i="0" u="none" strike="noStrike" kern="1200" baseline="0" dirty="0">
                <a:solidFill>
                  <a:schemeClr val="tx1"/>
                </a:solidFill>
                <a:latin typeface="+mn-lt"/>
                <a:ea typeface="+mn-ea"/>
                <a:cs typeface="+mn-cs"/>
              </a:rPr>
              <a:t>: Used to create elements in the report. Similar to Power View for Excel </a:t>
            </a:r>
          </a:p>
          <a:p>
            <a:pPr marL="228600" indent="-228600">
              <a:buAutoNum type="arabicPeriod"/>
            </a:pPr>
            <a:r>
              <a:rPr lang="en-US" sz="1200" b="1" i="0" u="none" strike="noStrike" kern="1200" baseline="0" dirty="0">
                <a:solidFill>
                  <a:schemeClr val="tx1"/>
                </a:solidFill>
                <a:latin typeface="+mn-lt"/>
                <a:ea typeface="+mn-ea"/>
                <a:cs typeface="+mn-cs"/>
              </a:rPr>
              <a:t>Custom visuals</a:t>
            </a:r>
            <a:r>
              <a:rPr lang="en-US" sz="1200" b="0" i="0" u="none" strike="noStrike" kern="1200" baseline="0" dirty="0">
                <a:solidFill>
                  <a:schemeClr val="tx1"/>
                </a:solidFill>
                <a:latin typeface="+mn-lt"/>
                <a:ea typeface="+mn-ea"/>
                <a:cs typeface="+mn-cs"/>
              </a:rPr>
              <a:t>: from File or Marketplace</a:t>
            </a:r>
          </a:p>
          <a:p>
            <a:pPr marL="228600" indent="-228600">
              <a:buAutoNum type="arabicPeriod"/>
            </a:pPr>
            <a:r>
              <a:rPr lang="en-US" sz="1200" b="1" i="0" u="none" strike="noStrike" kern="1200" baseline="0" dirty="0">
                <a:solidFill>
                  <a:schemeClr val="tx1"/>
                </a:solidFill>
                <a:latin typeface="+mn-lt"/>
                <a:ea typeface="+mn-ea"/>
                <a:cs typeface="+mn-cs"/>
              </a:rPr>
              <a:t>Themes</a:t>
            </a:r>
            <a:r>
              <a:rPr lang="en-US" sz="1200" b="0" i="0" u="none" strike="noStrike" kern="1200" baseline="0" dirty="0">
                <a:solidFill>
                  <a:schemeClr val="tx1"/>
                </a:solidFill>
                <a:latin typeface="+mn-lt"/>
                <a:ea typeface="+mn-ea"/>
                <a:cs typeface="+mn-cs"/>
              </a:rPr>
              <a:t>: Switch report colors.</a:t>
            </a:r>
          </a:p>
          <a:p>
            <a:pPr marL="228600" indent="-228600">
              <a:buAutoNum type="arabicPeriod"/>
            </a:pP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This section is used to create/edit relationships in the data model.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Calculations</a:t>
            </a:r>
            <a:r>
              <a:rPr lang="en-US" sz="1200" b="0" i="0" u="none" strike="noStrike" kern="1200" baseline="0" dirty="0">
                <a:solidFill>
                  <a:schemeClr val="tx1"/>
                </a:solidFill>
                <a:latin typeface="+mn-lt"/>
                <a:ea typeface="+mn-ea"/>
                <a:cs typeface="+mn-cs"/>
              </a:rPr>
              <a:t>: This section is used to create/edit measures and calculated columns.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Share</a:t>
            </a:r>
            <a:r>
              <a:rPr lang="en-US" sz="1200" b="0" i="0" u="none" strike="noStrike" kern="1200" baseline="0" dirty="0">
                <a:solidFill>
                  <a:schemeClr val="tx1"/>
                </a:solidFill>
                <a:latin typeface="+mn-lt"/>
                <a:ea typeface="+mn-ea"/>
                <a:cs typeface="+mn-cs"/>
              </a:rPr>
              <a:t>: This is used to Publish data model to Power BI Service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on the left panel, there is </a:t>
            </a:r>
            <a:r>
              <a:rPr lang="en-US" sz="1200" b="1" i="0" u="none" strike="noStrike" kern="1200" baseline="0" dirty="0">
                <a:solidFill>
                  <a:schemeClr val="tx1"/>
                </a:solidFill>
                <a:latin typeface="+mn-lt"/>
                <a:ea typeface="+mn-ea"/>
                <a:cs typeface="+mn-cs"/>
              </a:rPr>
              <a:t>reports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data</a:t>
            </a:r>
            <a:r>
              <a:rPr lang="en-US" sz="1200" b="0" i="0" u="none" strike="noStrike" kern="1200" baseline="0" dirty="0">
                <a:solidFill>
                  <a:schemeClr val="tx1"/>
                </a:solidFill>
                <a:latin typeface="+mn-lt"/>
                <a:ea typeface="+mn-ea"/>
                <a:cs typeface="+mn-cs"/>
              </a:rPr>
              <a:t> and </a:t>
            </a:r>
            <a:r>
              <a:rPr lang="en-US" sz="1200" b="1" i="0" u="none" strike="noStrike" kern="1200" baseline="0" dirty="0">
                <a:solidFill>
                  <a:schemeClr val="tx1"/>
                </a:solidFill>
                <a:latin typeface="+mn-lt"/>
                <a:ea typeface="+mn-ea"/>
                <a:cs typeface="+mn-cs"/>
              </a:rPr>
              <a:t>relationship</a:t>
            </a:r>
            <a:r>
              <a:rPr lang="en-US" sz="1200" b="0" i="0" u="none" strike="noStrike" kern="1200" baseline="0" dirty="0">
                <a:solidFill>
                  <a:schemeClr val="tx1"/>
                </a:solidFill>
                <a:latin typeface="+mn-lt"/>
                <a:ea typeface="+mn-ea"/>
                <a:cs typeface="+mn-cs"/>
              </a:rPr>
              <a:t> sections. These views provide capability to view data and relationships between tables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28560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Relationships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6787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73. The center panel is the canvas used to create visuals or view data </a:t>
            </a:r>
          </a:p>
          <a:p>
            <a:r>
              <a:rPr lang="en-US" sz="1200" b="0" i="0" u="none" strike="noStrike" kern="1200" baseline="0" dirty="0">
                <a:solidFill>
                  <a:schemeClr val="tx1"/>
                </a:solidFill>
                <a:latin typeface="+mn-lt"/>
                <a:ea typeface="+mn-ea"/>
                <a:cs typeface="+mn-cs"/>
              </a:rPr>
              <a:t>74. Right panel is used to add/edit report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75. Also notice the </a:t>
            </a:r>
            <a:r>
              <a:rPr lang="en-US" sz="1200" b="1" i="0" u="none" strike="noStrike" kern="1200" baseline="0" dirty="0">
                <a:solidFill>
                  <a:schemeClr val="tx1"/>
                </a:solidFill>
                <a:latin typeface="+mn-lt"/>
                <a:ea typeface="+mn-ea"/>
                <a:cs typeface="+mn-cs"/>
              </a:rPr>
              <a:t>Modeling</a:t>
            </a:r>
            <a:r>
              <a:rPr lang="en-US" sz="1200" b="0" i="0" u="none" strike="noStrike" kern="1200" baseline="0" dirty="0">
                <a:solidFill>
                  <a:schemeClr val="tx1"/>
                </a:solidFill>
                <a:latin typeface="+mn-lt"/>
                <a:ea typeface="+mn-ea"/>
                <a:cs typeface="+mn-cs"/>
              </a:rPr>
              <a:t> ribbon option, that provides option to </a:t>
            </a:r>
            <a:r>
              <a:rPr lang="en-US" sz="1200" b="1" i="0" u="none" strike="noStrike" kern="1200" baseline="0" dirty="0">
                <a:solidFill>
                  <a:schemeClr val="tx1"/>
                </a:solidFill>
                <a:latin typeface="+mn-lt"/>
                <a:ea typeface="+mn-ea"/>
                <a:cs typeface="+mn-cs"/>
              </a:rPr>
              <a:t>Add Columns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 Measures</a:t>
            </a:r>
            <a:r>
              <a:rPr lang="en-US" sz="1200" b="0" i="0" u="none" strike="noStrike" kern="1200" baseline="0" dirty="0">
                <a:solidFill>
                  <a:schemeClr val="tx1"/>
                </a:solidFill>
                <a:latin typeface="+mn-lt"/>
                <a:ea typeface="+mn-ea"/>
                <a:cs typeface="+mn-cs"/>
              </a:rPr>
              <a:t> and other modeling options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77326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48198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135794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Switch to DIAD-Final </a:t>
            </a:r>
            <a:r>
              <a:rPr lang="en-US" sz="1200" b="0" i="0" u="none" strike="noStrike" kern="1200" baseline="0" dirty="0" err="1">
                <a:solidFill>
                  <a:schemeClr val="tx1"/>
                </a:solidFill>
                <a:latin typeface="+mn-lt"/>
                <a:ea typeface="+mn-ea"/>
                <a:cs typeface="+mn-cs"/>
              </a:rPr>
              <a:t>Report.pbix</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12507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Edit Queries</a:t>
            </a:r>
            <a:r>
              <a:rPr lang="en-US" sz="1200" b="0" i="0" u="none" strike="noStrike" kern="1200" baseline="0" dirty="0">
                <a:solidFill>
                  <a:schemeClr val="tx1"/>
                </a:solidFill>
                <a:latin typeface="+mn-lt"/>
                <a:ea typeface="+mn-ea"/>
                <a:cs typeface="+mn-cs"/>
              </a:rPr>
              <a:t>, under Home, to open the </a:t>
            </a:r>
            <a:r>
              <a:rPr lang="en-US" sz="1200" b="1" i="0" u="none" strike="noStrike" kern="1200" baseline="0" dirty="0">
                <a:solidFill>
                  <a:schemeClr val="tx1"/>
                </a:solidFill>
                <a:latin typeface="+mn-lt"/>
                <a:ea typeface="+mn-ea"/>
                <a:cs typeface="+mn-cs"/>
              </a:rPr>
              <a:t>Query Editor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818924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Sales query</a:t>
            </a:r>
          </a:p>
          <a:p>
            <a:r>
              <a:rPr lang="en-US" sz="1200" b="0" i="0" u="none" strike="noStrike" kern="1200" baseline="0" dirty="0">
                <a:solidFill>
                  <a:schemeClr val="tx1"/>
                </a:solidFill>
                <a:latin typeface="+mn-lt"/>
                <a:ea typeface="+mn-ea"/>
                <a:cs typeface="+mn-cs"/>
              </a:rPr>
              <a:t>84. Talk about </a:t>
            </a:r>
            <a:r>
              <a:rPr lang="en-US" sz="1200" b="1" i="0" u="none" strike="noStrike" kern="1200" baseline="0" dirty="0">
                <a:solidFill>
                  <a:schemeClr val="tx1"/>
                </a:solidFill>
                <a:latin typeface="+mn-lt"/>
                <a:ea typeface="+mn-ea"/>
                <a:cs typeface="+mn-cs"/>
              </a:rPr>
              <a:t>Append</a:t>
            </a:r>
            <a:r>
              <a:rPr lang="en-US" sz="1200" b="0" i="0" u="none" strike="noStrike" kern="1200" baseline="0" dirty="0">
                <a:solidFill>
                  <a:schemeClr val="tx1"/>
                </a:solidFill>
                <a:latin typeface="+mn-lt"/>
                <a:ea typeface="+mn-ea"/>
                <a:cs typeface="+mn-cs"/>
              </a:rPr>
              <a:t> in Sales and </a:t>
            </a:r>
            <a:r>
              <a:rPr lang="en-US" sz="1200" b="1" i="0" u="none" strike="noStrike" kern="1200" baseline="0" dirty="0">
                <a:solidFill>
                  <a:schemeClr val="tx1"/>
                </a:solidFill>
                <a:latin typeface="+mn-lt"/>
                <a:ea typeface="+mn-ea"/>
                <a:cs typeface="+mn-cs"/>
              </a:rPr>
              <a:t>difference between Append and Merge</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85. Talk about </a:t>
            </a:r>
            <a:r>
              <a:rPr lang="en-US" sz="1200" b="1" i="0" u="none" strike="noStrike" kern="1200" baseline="0" dirty="0">
                <a:solidFill>
                  <a:schemeClr val="tx1"/>
                </a:solidFill>
                <a:latin typeface="+mn-lt"/>
                <a:ea typeface="+mn-ea"/>
                <a:cs typeface="+mn-cs"/>
              </a:rPr>
              <a:t>Add Conditional column </a:t>
            </a:r>
          </a:p>
          <a:p>
            <a:r>
              <a:rPr lang="en-US" sz="1200" b="0" i="0" u="none" strike="noStrike" kern="1200" baseline="0" dirty="0">
                <a:solidFill>
                  <a:schemeClr val="tx1"/>
                </a:solidFill>
                <a:latin typeface="+mn-lt"/>
                <a:ea typeface="+mn-ea"/>
                <a:cs typeface="+mn-cs"/>
              </a:rPr>
              <a:t>86. Talk about Query Dependencies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2870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84. Talk about </a:t>
            </a:r>
            <a:r>
              <a:rPr lang="en-US" sz="1200" b="1" i="0" u="none" strike="noStrike" kern="1200" baseline="0" dirty="0">
                <a:solidFill>
                  <a:schemeClr val="tx1"/>
                </a:solidFill>
                <a:latin typeface="+mn-lt"/>
                <a:ea typeface="+mn-ea"/>
                <a:cs typeface="+mn-cs"/>
              </a:rPr>
              <a:t>Append</a:t>
            </a:r>
            <a:r>
              <a:rPr lang="en-US" sz="1200" b="0" i="0" u="none" strike="noStrike" kern="1200" baseline="0" dirty="0">
                <a:solidFill>
                  <a:schemeClr val="tx1"/>
                </a:solidFill>
                <a:latin typeface="+mn-lt"/>
                <a:ea typeface="+mn-ea"/>
                <a:cs typeface="+mn-cs"/>
              </a:rPr>
              <a:t> in Sales and </a:t>
            </a:r>
            <a:r>
              <a:rPr lang="en-US" sz="1200" b="1" i="0" u="none" strike="noStrike" kern="1200" baseline="0" dirty="0">
                <a:solidFill>
                  <a:schemeClr val="tx1"/>
                </a:solidFill>
                <a:latin typeface="+mn-lt"/>
                <a:ea typeface="+mn-ea"/>
                <a:cs typeface="+mn-cs"/>
              </a:rPr>
              <a:t>difference between Append and Merge</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85. Talk about </a:t>
            </a:r>
            <a:r>
              <a:rPr lang="en-US" sz="1200" b="1" i="0" u="none" strike="noStrike" kern="1200" baseline="0" dirty="0">
                <a:solidFill>
                  <a:schemeClr val="tx1"/>
                </a:solidFill>
                <a:latin typeface="+mn-lt"/>
                <a:ea typeface="+mn-ea"/>
                <a:cs typeface="+mn-cs"/>
              </a:rPr>
              <a:t>Add Conditional column </a:t>
            </a:r>
          </a:p>
          <a:p>
            <a:r>
              <a:rPr lang="en-US" sz="1200" b="0" i="0" u="none" strike="noStrike" kern="1200" baseline="0" dirty="0">
                <a:solidFill>
                  <a:schemeClr val="tx1"/>
                </a:solidFill>
                <a:latin typeface="+mn-lt"/>
                <a:ea typeface="+mn-ea"/>
                <a:cs typeface="+mn-cs"/>
              </a:rPr>
              <a:t>86. Talk about Query Dependencies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51329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84. Talk about </a:t>
            </a:r>
            <a:r>
              <a:rPr lang="en-US" sz="1200" b="1" i="0" u="none" strike="noStrike" kern="1200" baseline="0" dirty="0">
                <a:solidFill>
                  <a:schemeClr val="tx1"/>
                </a:solidFill>
                <a:latin typeface="+mn-lt"/>
                <a:ea typeface="+mn-ea"/>
                <a:cs typeface="+mn-cs"/>
              </a:rPr>
              <a:t>Append</a:t>
            </a:r>
            <a:r>
              <a:rPr lang="en-US" sz="1200" b="0" i="0" u="none" strike="noStrike" kern="1200" baseline="0" dirty="0">
                <a:solidFill>
                  <a:schemeClr val="tx1"/>
                </a:solidFill>
                <a:latin typeface="+mn-lt"/>
                <a:ea typeface="+mn-ea"/>
                <a:cs typeface="+mn-cs"/>
              </a:rPr>
              <a:t> in Sales and </a:t>
            </a:r>
            <a:r>
              <a:rPr lang="en-US" sz="1200" b="1" i="0" u="none" strike="noStrike" kern="1200" baseline="0" dirty="0">
                <a:solidFill>
                  <a:schemeClr val="tx1"/>
                </a:solidFill>
                <a:latin typeface="+mn-lt"/>
                <a:ea typeface="+mn-ea"/>
                <a:cs typeface="+mn-cs"/>
              </a:rPr>
              <a:t>difference between Append and Merge</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85. Talk about </a:t>
            </a:r>
            <a:r>
              <a:rPr lang="en-US" sz="1200" b="1" i="0" u="none" strike="noStrike" kern="1200" baseline="0" dirty="0">
                <a:solidFill>
                  <a:schemeClr val="tx1"/>
                </a:solidFill>
                <a:latin typeface="+mn-lt"/>
                <a:ea typeface="+mn-ea"/>
                <a:cs typeface="+mn-cs"/>
              </a:rPr>
              <a:t>Add Conditional column </a:t>
            </a:r>
          </a:p>
          <a:p>
            <a:r>
              <a:rPr lang="en-US" sz="1200" b="0" i="0" u="none" strike="noStrike" kern="1200" baseline="0" dirty="0">
                <a:solidFill>
                  <a:schemeClr val="tx1"/>
                </a:solidFill>
                <a:latin typeface="+mn-lt"/>
                <a:ea typeface="+mn-ea"/>
                <a:cs typeface="+mn-cs"/>
              </a:rPr>
              <a:t>86. Talk about Query Dependencies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27832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84. Talk about </a:t>
            </a:r>
            <a:r>
              <a:rPr lang="en-US" sz="1200" b="1" i="0" u="none" strike="noStrike" kern="1200" baseline="0" dirty="0">
                <a:solidFill>
                  <a:schemeClr val="tx1"/>
                </a:solidFill>
                <a:latin typeface="+mn-lt"/>
                <a:ea typeface="+mn-ea"/>
                <a:cs typeface="+mn-cs"/>
              </a:rPr>
              <a:t>Append</a:t>
            </a:r>
            <a:r>
              <a:rPr lang="en-US" sz="1200" b="0" i="0" u="none" strike="noStrike" kern="1200" baseline="0" dirty="0">
                <a:solidFill>
                  <a:schemeClr val="tx1"/>
                </a:solidFill>
                <a:latin typeface="+mn-lt"/>
                <a:ea typeface="+mn-ea"/>
                <a:cs typeface="+mn-cs"/>
              </a:rPr>
              <a:t> in Sales and </a:t>
            </a:r>
            <a:r>
              <a:rPr lang="en-US" sz="1200" b="1" i="0" u="none" strike="noStrike" kern="1200" baseline="0" dirty="0">
                <a:solidFill>
                  <a:schemeClr val="tx1"/>
                </a:solidFill>
                <a:latin typeface="+mn-lt"/>
                <a:ea typeface="+mn-ea"/>
                <a:cs typeface="+mn-cs"/>
              </a:rPr>
              <a:t>difference between Append and Merge</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85. Talk about </a:t>
            </a:r>
            <a:r>
              <a:rPr lang="en-US" sz="1200" b="1" i="0" u="none" strike="noStrike" kern="1200" baseline="0" dirty="0">
                <a:solidFill>
                  <a:schemeClr val="tx1"/>
                </a:solidFill>
                <a:latin typeface="+mn-lt"/>
                <a:ea typeface="+mn-ea"/>
                <a:cs typeface="+mn-cs"/>
              </a:rPr>
              <a:t>Add Conditional column </a:t>
            </a:r>
          </a:p>
          <a:p>
            <a:r>
              <a:rPr lang="en-US" sz="1200" b="0" i="0" u="none" strike="noStrike" kern="1200" baseline="0" dirty="0">
                <a:solidFill>
                  <a:schemeClr val="tx1"/>
                </a:solidFill>
                <a:latin typeface="+mn-lt"/>
                <a:ea typeface="+mn-ea"/>
                <a:cs typeface="+mn-cs"/>
              </a:rPr>
              <a:t>86. Talk about Query Dependencies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3815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84. Talk about </a:t>
            </a:r>
            <a:r>
              <a:rPr lang="en-US" sz="1200" b="1" i="0" u="none" strike="noStrike" kern="1200" baseline="0" dirty="0">
                <a:solidFill>
                  <a:schemeClr val="tx1"/>
                </a:solidFill>
                <a:latin typeface="+mn-lt"/>
                <a:ea typeface="+mn-ea"/>
                <a:cs typeface="+mn-cs"/>
              </a:rPr>
              <a:t>Append</a:t>
            </a:r>
            <a:r>
              <a:rPr lang="en-US" sz="1200" b="0" i="0" u="none" strike="noStrike" kern="1200" baseline="0" dirty="0">
                <a:solidFill>
                  <a:schemeClr val="tx1"/>
                </a:solidFill>
                <a:latin typeface="+mn-lt"/>
                <a:ea typeface="+mn-ea"/>
                <a:cs typeface="+mn-cs"/>
              </a:rPr>
              <a:t> in Sales and </a:t>
            </a:r>
            <a:r>
              <a:rPr lang="en-US" sz="1200" b="1" i="0" u="none" strike="noStrike" kern="1200" baseline="0" dirty="0">
                <a:solidFill>
                  <a:schemeClr val="tx1"/>
                </a:solidFill>
                <a:latin typeface="+mn-lt"/>
                <a:ea typeface="+mn-ea"/>
                <a:cs typeface="+mn-cs"/>
              </a:rPr>
              <a:t>difference between Append and Merge</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85. Talk about </a:t>
            </a:r>
            <a:r>
              <a:rPr lang="en-US" sz="1200" b="1" i="0" u="none" strike="noStrike" kern="1200" baseline="0" dirty="0">
                <a:solidFill>
                  <a:schemeClr val="tx1"/>
                </a:solidFill>
                <a:latin typeface="+mn-lt"/>
                <a:ea typeface="+mn-ea"/>
                <a:cs typeface="+mn-cs"/>
              </a:rPr>
              <a:t>Add Conditional column </a:t>
            </a:r>
          </a:p>
          <a:p>
            <a:r>
              <a:rPr lang="en-US" sz="1200" b="0" i="0" u="none" strike="noStrike" kern="1200" baseline="0" dirty="0">
                <a:solidFill>
                  <a:schemeClr val="tx1"/>
                </a:solidFill>
                <a:latin typeface="+mn-lt"/>
                <a:ea typeface="+mn-ea"/>
                <a:cs typeface="+mn-cs"/>
              </a:rPr>
              <a:t>86. Talk about Query Dependencies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12:32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9582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2626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9756775" cy="26162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
        <p:nvSpPr>
          <p:cNvPr id="8" name="TextBox 7">
            <a:extLst>
              <a:ext uri="{FF2B5EF4-FFF2-40B4-BE49-F238E27FC236}">
                <a16:creationId xmlns:a16="http://schemas.microsoft.com/office/drawing/2014/main" id="{01BA8DA4-B220-4E58-B5B9-BECDD458C152}"/>
              </a:ext>
            </a:extLst>
          </p:cNvPr>
          <p:cNvSpPr txBox="1"/>
          <p:nvPr userDrawn="1"/>
        </p:nvSpPr>
        <p:spPr>
          <a:xfrm>
            <a:off x="761313" y="2232068"/>
            <a:ext cx="5353737" cy="400110"/>
          </a:xfrm>
          <a:prstGeom prst="rect">
            <a:avLst/>
          </a:prstGeom>
          <a:noFill/>
        </p:spPr>
        <p:txBody>
          <a:bodyPr wrap="square" rtlCol="0">
            <a:spAutoFit/>
          </a:bodyPr>
          <a:lstStyle/>
          <a:p>
            <a:pPr algn="just"/>
            <a:r>
              <a:rPr lang="en-US" sz="2000" b="1" dirty="0">
                <a:latin typeface="Segoe UI Light" panose="020B0502040204020203" pitchFamily="34" charset="0"/>
                <a:cs typeface="Segoe UI Light" panose="020B0502040204020203" pitchFamily="34" charset="0"/>
              </a:rPr>
              <a:t>Hiram Fleitas</a:t>
            </a:r>
            <a:endParaRPr lang="en-AU" sz="2000" b="1"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D14CA51F-6CD7-424C-8776-5790D4B683EB}"/>
              </a:ext>
            </a:extLst>
          </p:cNvPr>
          <p:cNvSpPr/>
          <p:nvPr userDrawn="1"/>
        </p:nvSpPr>
        <p:spPr>
          <a:xfrm>
            <a:off x="709012" y="908629"/>
            <a:ext cx="8964442" cy="1323439"/>
          </a:xfrm>
          <a:prstGeom prst="rect">
            <a:avLst/>
          </a:prstGeom>
        </p:spPr>
        <p:txBody>
          <a:bodyPr wrap="none">
            <a:spAutoFit/>
          </a:bodyPr>
          <a:lstStyle/>
          <a:p>
            <a:r>
              <a:rPr lang="en-AU" sz="4000" b="1" dirty="0">
                <a:solidFill>
                  <a:prstClr val="black"/>
                </a:solidFill>
                <a:latin typeface="Segoe UI" panose="020B0502040204020203" pitchFamily="34" charset="0"/>
                <a:cs typeface="Segoe UI" panose="020B0502040204020203" pitchFamily="34" charset="0"/>
              </a:rPr>
              <a:t>Sealand Maersk</a:t>
            </a:r>
          </a:p>
          <a:p>
            <a:r>
              <a:rPr lang="en-AU" sz="4000" b="1" dirty="0">
                <a:solidFill>
                  <a:prstClr val="black"/>
                </a:solidFill>
                <a:latin typeface="Segoe UI" panose="020B0502040204020203" pitchFamily="34" charset="0"/>
                <a:cs typeface="Segoe UI" panose="020B0502040204020203" pitchFamily="34" charset="0"/>
              </a:rPr>
              <a:t>Power BI – Advanced Data </a:t>
            </a:r>
            <a:r>
              <a:rPr lang="en-US" sz="4000" b="1" noProof="0" dirty="0">
                <a:solidFill>
                  <a:prstClr val="black"/>
                </a:solidFill>
                <a:latin typeface="Segoe UI" panose="020B0502040204020203" pitchFamily="34" charset="0"/>
                <a:cs typeface="Segoe UI" panose="020B0502040204020203" pitchFamily="34" charset="0"/>
              </a:rPr>
              <a:t>Modeling</a:t>
            </a:r>
            <a:endParaRPr lang="en-US" b="1" noProof="0" dirty="0"/>
          </a:p>
        </p:txBody>
      </p:sp>
    </p:spTree>
    <p:extLst>
      <p:ext uri="{BB962C8B-B14F-4D97-AF65-F5344CB8AC3E}">
        <p14:creationId xmlns:p14="http://schemas.microsoft.com/office/powerpoint/2010/main" val="54388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12/16/2019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6"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110.png"/></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111.png"/></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113.png"/></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5.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5.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5.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2.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3.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5.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5.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5.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5.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5.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5.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5.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1.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5.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5.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5.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5.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5.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7.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5.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5.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61.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62.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5.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5.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5.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5.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5.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5.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63.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5.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5.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5.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5.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5.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5.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5.pn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5.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5.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5.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5.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5.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5.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5.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5.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5.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5.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5.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5.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5.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5.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5.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5.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5.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5.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5.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5.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5.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5.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5.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9.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8.png"/><Relationship Id="rId7" Type="http://schemas.openxmlformats.org/officeDocument/2006/relationships/image" Target="../media/image5.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fleitasarts.com/" TargetMode="Externa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1.png"/><Relationship Id="rId7" Type="http://schemas.openxmlformats.org/officeDocument/2006/relationships/image" Target="../media/image4.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212.png"/></Relationships>
</file>

<file path=ppt/slides/_rels/slide201.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5.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5.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3.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fleitasarts.com/" TargetMode="Externa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20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202.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20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0.png"/><Relationship Id="rId7" Type="http://schemas.openxmlformats.org/officeDocument/2006/relationships/image" Target="../media/image216.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20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5.png"/><Relationship Id="rId4" Type="http://schemas.openxmlformats.org/officeDocument/2006/relationships/image" Target="../media/image4.png"/></Relationships>
</file>

<file path=ppt/slides/_rels/slide21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221.png"/></Relationships>
</file>

<file path=ppt/slides/_rels/slide215.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21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217.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218.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219.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22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222.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223.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1.png"/><Relationship Id="rId9" Type="http://schemas.openxmlformats.org/officeDocument/2006/relationships/image" Target="../media/image84.png"/></Relationships>
</file>

<file path=ppt/slides/_rels/slide224.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231.png"/></Relationships>
</file>

<file path=ppt/slides/_rels/slide225.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231.png"/></Relationships>
</file>

<file path=ppt/slides/_rels/slide226.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231.png"/></Relationships>
</file>

<file path=ppt/slides/_rels/slide227.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4.png"/><Relationship Id="rId5" Type="http://schemas.openxmlformats.org/officeDocument/2006/relationships/hyperlink" Target="http://fleitasarts.com/" TargetMode="External"/><Relationship Id="rId10" Type="http://schemas.openxmlformats.org/officeDocument/2006/relationships/image" Target="../media/image231.png"/><Relationship Id="rId4" Type="http://schemas.openxmlformats.org/officeDocument/2006/relationships/image" Target="../media/image81.png"/><Relationship Id="rId9" Type="http://schemas.openxmlformats.org/officeDocument/2006/relationships/image" Target="../media/image235.png"/></Relationships>
</file>

<file path=ppt/slides/_rels/slide228.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231.png"/></Relationships>
</file>

<file path=ppt/slides/_rels/slide22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41.png"/><Relationship Id="rId2" Type="http://schemas.openxmlformats.org/officeDocument/2006/relationships/notesSlide" Target="../notesSlides/notesSlide2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3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10" Type="http://schemas.openxmlformats.org/officeDocument/2006/relationships/image" Target="../media/image247.png"/><Relationship Id="rId4" Type="http://schemas.openxmlformats.org/officeDocument/2006/relationships/image" Target="../media/image81.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3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0.png"/><Relationship Id="rId7" Type="http://schemas.openxmlformats.org/officeDocument/2006/relationships/image" Target="../media/image4.png"/><Relationship Id="rId2" Type="http://schemas.openxmlformats.org/officeDocument/2006/relationships/notesSlide" Target="../notesSlides/notesSlide23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49.png"/><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231.png"/></Relationships>
</file>

<file path=ppt/slides/_rels/slide24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51.png"/><Relationship Id="rId7" Type="http://schemas.openxmlformats.org/officeDocument/2006/relationships/image" Target="../media/image5.png"/><Relationship Id="rId2" Type="http://schemas.openxmlformats.org/officeDocument/2006/relationships/notesSlide" Target="../notesSlides/notesSlide23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10.png"/></Relationships>
</file>

<file path=ppt/slides/_rels/slide24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4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4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4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4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4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4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4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4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4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3.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80.png"/><Relationship Id="rId7" Type="http://schemas.openxmlformats.org/officeDocument/2006/relationships/image" Target="../media/image261.png"/><Relationship Id="rId2" Type="http://schemas.openxmlformats.org/officeDocument/2006/relationships/notesSlide" Target="../notesSlides/notesSlide249.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231.png"/><Relationship Id="rId10" Type="http://schemas.openxmlformats.org/officeDocument/2006/relationships/image" Target="../media/image5.png"/><Relationship Id="rId4" Type="http://schemas.openxmlformats.org/officeDocument/2006/relationships/image" Target="../media/image81.png"/><Relationship Id="rId9" Type="http://schemas.openxmlformats.org/officeDocument/2006/relationships/image" Target="../media/image4.png"/></Relationships>
</file>

<file path=ppt/slides/_rels/slide25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5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5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5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5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5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5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3.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25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10" Type="http://schemas.openxmlformats.org/officeDocument/2006/relationships/image" Target="../media/image271.png"/><Relationship Id="rId4" Type="http://schemas.openxmlformats.org/officeDocument/2006/relationships/image" Target="../media/image81.png"/><Relationship Id="rId9" Type="http://schemas.openxmlformats.org/officeDocument/2006/relationships/image" Target="../media/image84.png"/></Relationships>
</file>

<file path=ppt/slides/_rels/slide26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6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6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6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7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66.xml"/><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5.png"/><Relationship Id="rId4" Type="http://schemas.openxmlformats.org/officeDocument/2006/relationships/image" Target="../media/image4.png"/></Relationships>
</file>

<file path=ppt/slides/_rels/slide2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67.xml"/><Relationship Id="rId1" Type="http://schemas.openxmlformats.org/officeDocument/2006/relationships/slideLayout" Target="../slideLayouts/slideLayout7.xml"/><Relationship Id="rId6" Type="http://schemas.openxmlformats.org/officeDocument/2006/relationships/image" Target="../media/image279.png"/><Relationship Id="rId5" Type="http://schemas.openxmlformats.org/officeDocument/2006/relationships/image" Target="../media/image5.png"/><Relationship Id="rId4" Type="http://schemas.openxmlformats.org/officeDocument/2006/relationships/image" Target="../media/image4.png"/></Relationships>
</file>

<file path=ppt/slides/_rels/slide27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7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6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7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7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7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71.xml"/><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5.png"/><Relationship Id="rId4" Type="http://schemas.openxmlformats.org/officeDocument/2006/relationships/image" Target="../media/image4.png"/></Relationships>
</file>

<file path=ppt/slides/_rels/slide27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7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7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7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7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7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7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7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7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8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8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8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5.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9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9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92.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28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9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289.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9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290.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295.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2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9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00.png"/><Relationship Id="rId7" Type="http://schemas.openxmlformats.org/officeDocument/2006/relationships/image" Target="../media/image5.png"/><Relationship Id="rId2" Type="http://schemas.openxmlformats.org/officeDocument/2006/relationships/notesSlide" Target="../notesSlides/notesSlide292.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29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github.com/hfleitas" TargetMode="External"/><Relationship Id="rId3" Type="http://schemas.openxmlformats.org/officeDocument/2006/relationships/image" Target="../media/image9.png"/><Relationship Id="rId7" Type="http://schemas.openxmlformats.org/officeDocument/2006/relationships/hyperlink" Target="http://fleitasarts.com/" TargetMode="External"/><Relationship Id="rId12" Type="http://schemas.openxmlformats.org/officeDocument/2006/relationships/image" Target="../media/image11.png"/><Relationship Id="rId17" Type="http://schemas.openxmlformats.org/officeDocument/2006/relationships/image" Target="../media/image5.png"/><Relationship Id="rId2" Type="http://schemas.openxmlformats.org/officeDocument/2006/relationships/notesSlide" Target="../notesSlides/notesSlide293.xml"/><Relationship Id="rId16"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2.png"/></Relationships>
</file>

<file path=ppt/slides/_rels/slide29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9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4.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image" Target="../media/image4.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7.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github.com/hfleitas" TargetMode="External"/><Relationship Id="rId3" Type="http://schemas.openxmlformats.org/officeDocument/2006/relationships/image" Target="../media/image9.png"/><Relationship Id="rId7" Type="http://schemas.openxmlformats.org/officeDocument/2006/relationships/hyperlink" Target="http://fleitasarts.com/" TargetMode="External"/><Relationship Id="rId12" Type="http://schemas.openxmlformats.org/officeDocument/2006/relationships/image" Target="../media/image11.png"/><Relationship Id="rId17" Type="http://schemas.microsoft.com/office/2007/relationships/hdphoto" Target="../media/hdphoto4.wdp"/><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openxmlformats.org/officeDocument/2006/relationships/image" Target="../media/image5.png"/><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69.png"/><Relationship Id="rId7"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6.png"/><Relationship Id="rId7"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3.png"/><Relationship Id="rId4" Type="http://schemas.openxmlformats.org/officeDocument/2006/relationships/hyperlink" Target="http://fleitasarts.com/" TargetMode="External"/><Relationship Id="rId9" Type="http://schemas.openxmlformats.org/officeDocument/2006/relationships/image" Target="../media/image82.png"/></Relationships>
</file>

<file path=ppt/slides/_rels/slide7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 Id="rId9"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8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88.png"/><Relationship Id="rId9" Type="http://schemas.openxmlformats.org/officeDocument/2006/relationships/image" Target="../media/image84.png"/></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4.png"/><Relationship Id="rId5" Type="http://schemas.openxmlformats.org/officeDocument/2006/relationships/hyperlink" Target="http://fleitasarts.com/" TargetMode="External"/><Relationship Id="rId10"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90.png"/></Relationships>
</file>

<file path=ppt/slides/_rels/slide8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05.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06.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BBFB798A-448A-4598-A001-150CBA4AAC6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C9D7494-C644-45BF-8458-13E76693B4F1}"/>
              </a:ext>
            </a:extLst>
          </p:cNvPr>
          <p:cNvGrpSpPr/>
          <p:nvPr/>
        </p:nvGrpSpPr>
        <p:grpSpPr>
          <a:xfrm>
            <a:off x="11290646" y="6569923"/>
            <a:ext cx="831504" cy="252506"/>
            <a:chOff x="668108" y="601336"/>
            <a:chExt cx="3665655" cy="1113164"/>
          </a:xfrm>
          <a:solidFill>
            <a:schemeClr val="bg1"/>
          </a:solidFill>
        </p:grpSpPr>
        <p:pic>
          <p:nvPicPr>
            <p:cNvPr id="6" name="Picture 5">
              <a:hlinkClick r:id="rId3"/>
              <a:extLst>
                <a:ext uri="{FF2B5EF4-FFF2-40B4-BE49-F238E27FC236}">
                  <a16:creationId xmlns:a16="http://schemas.microsoft.com/office/drawing/2014/main" id="{74BBA3BC-2330-4C90-B78C-C054274BA868}"/>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7" name="Picture 6">
              <a:hlinkClick r:id="rId3"/>
              <a:extLst>
                <a:ext uri="{FF2B5EF4-FFF2-40B4-BE49-F238E27FC236}">
                  <a16:creationId xmlns:a16="http://schemas.microsoft.com/office/drawing/2014/main" id="{2BDA5B68-DA2A-47DE-9A50-A7E7234B6498}"/>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Filtering</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DB1035E6-F43E-499B-975C-7A43A22A12AE}"/>
              </a:ext>
            </a:extLst>
          </p:cNvPr>
          <p:cNvPicPr>
            <a:picLocks noChangeAspect="1"/>
          </p:cNvPicPr>
          <p:nvPr/>
        </p:nvPicPr>
        <p:blipFill>
          <a:blip r:embed="rId4"/>
          <a:stretch>
            <a:fillRect/>
          </a:stretch>
        </p:blipFill>
        <p:spPr>
          <a:xfrm>
            <a:off x="222250" y="-16941"/>
            <a:ext cx="11752524" cy="650571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19928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92D517C6-F9B3-4559-8E2B-621D3CD552AF}"/>
              </a:ext>
            </a:extLst>
          </p:cNvPr>
          <p:cNvPicPr>
            <a:picLocks noChangeAspect="1"/>
          </p:cNvPicPr>
          <p:nvPr/>
        </p:nvPicPr>
        <p:blipFill>
          <a:blip r:embed="rId4"/>
          <a:stretch>
            <a:fillRect/>
          </a:stretch>
        </p:blipFill>
        <p:spPr>
          <a:xfrm>
            <a:off x="217226" y="-16941"/>
            <a:ext cx="11752524" cy="650571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33260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75B9200A-8987-4C34-B987-14B0CF298EC7}"/>
              </a:ext>
            </a:extLst>
          </p:cNvPr>
          <p:cNvPicPr>
            <a:picLocks noChangeAspect="1"/>
          </p:cNvPicPr>
          <p:nvPr/>
        </p:nvPicPr>
        <p:blipFill>
          <a:blip r:embed="rId4"/>
          <a:stretch>
            <a:fillRect/>
          </a:stretch>
        </p:blipFill>
        <p:spPr>
          <a:xfrm>
            <a:off x="217226" y="-18749"/>
            <a:ext cx="11752524" cy="650571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86263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4810995E-7533-439A-B3E3-EFF61507FA5C}"/>
              </a:ext>
            </a:extLst>
          </p:cNvPr>
          <p:cNvPicPr>
            <a:picLocks noChangeAspect="1"/>
          </p:cNvPicPr>
          <p:nvPr/>
        </p:nvPicPr>
        <p:blipFill>
          <a:blip r:embed="rId4"/>
          <a:stretch>
            <a:fillRect/>
          </a:stretch>
        </p:blipFill>
        <p:spPr>
          <a:xfrm>
            <a:off x="217226" y="-18749"/>
            <a:ext cx="11752524" cy="650571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6713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45F76-17B1-427B-A7E3-5170A685EF4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0D192D7-7DDB-4C93-8E65-90CB44413ABC}"/>
              </a:ext>
            </a:extLst>
          </p:cNvPr>
          <p:cNvSpPr/>
          <p:nvPr/>
        </p:nvSpPr>
        <p:spPr>
          <a:xfrm>
            <a:off x="299242" y="371068"/>
            <a:ext cx="3320258"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00358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26800C-590E-4245-87BF-F1F3CE13FF4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0D192D7-7DDB-4C93-8E65-90CB44413ABC}"/>
              </a:ext>
            </a:extLst>
          </p:cNvPr>
          <p:cNvSpPr/>
          <p:nvPr/>
        </p:nvSpPr>
        <p:spPr>
          <a:xfrm>
            <a:off x="299242" y="371068"/>
            <a:ext cx="2386808"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96775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96850E-6158-4B6A-9633-95E69B26520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0D192D7-7DDB-4C93-8E65-90CB44413ABC}"/>
              </a:ext>
            </a:extLst>
          </p:cNvPr>
          <p:cNvSpPr/>
          <p:nvPr/>
        </p:nvSpPr>
        <p:spPr>
          <a:xfrm>
            <a:off x="299242" y="371068"/>
            <a:ext cx="2075658"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65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2B816E-1BE1-4F98-9FC4-3DF4B143E94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0D192D7-7DDB-4C93-8E65-90CB44413ABC}"/>
              </a:ext>
            </a:extLst>
          </p:cNvPr>
          <p:cNvSpPr/>
          <p:nvPr/>
        </p:nvSpPr>
        <p:spPr>
          <a:xfrm>
            <a:off x="299242" y="371068"/>
            <a:ext cx="2222978"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0161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420808-B067-4C09-86BC-18E5B9232D6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2C27530-B230-48C3-AD80-57FD30FB52C2}"/>
              </a:ext>
            </a:extLst>
          </p:cNvPr>
          <p:cNvSpPr/>
          <p:nvPr/>
        </p:nvSpPr>
        <p:spPr>
          <a:xfrm>
            <a:off x="9620250" y="1737985"/>
            <a:ext cx="1276219" cy="41367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E5796D-E579-4026-B05C-3AF246BA8483}"/>
              </a:ext>
            </a:extLst>
          </p:cNvPr>
          <p:cNvSpPr/>
          <p:nvPr/>
        </p:nvSpPr>
        <p:spPr>
          <a:xfrm>
            <a:off x="5708651" y="3626327"/>
            <a:ext cx="3619500" cy="21029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08995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46EDE0-F480-48E4-92D6-44DDA1B2360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2C27530-B230-48C3-AD80-57FD30FB52C2}"/>
              </a:ext>
            </a:extLst>
          </p:cNvPr>
          <p:cNvSpPr/>
          <p:nvPr/>
        </p:nvSpPr>
        <p:spPr>
          <a:xfrm>
            <a:off x="9620250" y="1737985"/>
            <a:ext cx="1276219" cy="41367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E5796D-E579-4026-B05C-3AF246BA8483}"/>
              </a:ext>
            </a:extLst>
          </p:cNvPr>
          <p:cNvSpPr/>
          <p:nvPr/>
        </p:nvSpPr>
        <p:spPr>
          <a:xfrm>
            <a:off x="5708651" y="3626327"/>
            <a:ext cx="3619500" cy="21029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6483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263FE9-56C8-444D-91C8-6DC3605E3FB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2C27530-B230-48C3-AD80-57FD30FB52C2}"/>
              </a:ext>
            </a:extLst>
          </p:cNvPr>
          <p:cNvSpPr/>
          <p:nvPr/>
        </p:nvSpPr>
        <p:spPr>
          <a:xfrm>
            <a:off x="9620250" y="1737985"/>
            <a:ext cx="1276219" cy="41367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E5796D-E579-4026-B05C-3AF246BA8483}"/>
              </a:ext>
            </a:extLst>
          </p:cNvPr>
          <p:cNvSpPr/>
          <p:nvPr/>
        </p:nvSpPr>
        <p:spPr>
          <a:xfrm>
            <a:off x="5708651" y="3626327"/>
            <a:ext cx="3619500" cy="21029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52560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F726A-AC3C-44DC-86D9-336DD3D9B3C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2C27530-B230-48C3-AD80-57FD30FB52C2}"/>
              </a:ext>
            </a:extLst>
          </p:cNvPr>
          <p:cNvSpPr/>
          <p:nvPr/>
        </p:nvSpPr>
        <p:spPr>
          <a:xfrm>
            <a:off x="9620250" y="1737985"/>
            <a:ext cx="1276219" cy="41367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E5796D-E579-4026-B05C-3AF246BA8483}"/>
              </a:ext>
            </a:extLst>
          </p:cNvPr>
          <p:cNvSpPr/>
          <p:nvPr/>
        </p:nvSpPr>
        <p:spPr>
          <a:xfrm>
            <a:off x="5708651" y="3626327"/>
            <a:ext cx="3619500" cy="21029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38091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8D133D-18C0-48A3-8A71-CE3C25620FD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2C27530-B230-48C3-AD80-57FD30FB52C2}"/>
              </a:ext>
            </a:extLst>
          </p:cNvPr>
          <p:cNvSpPr/>
          <p:nvPr/>
        </p:nvSpPr>
        <p:spPr>
          <a:xfrm>
            <a:off x="9620250" y="1737985"/>
            <a:ext cx="1276219" cy="41367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E5796D-E579-4026-B05C-3AF246BA8483}"/>
              </a:ext>
            </a:extLst>
          </p:cNvPr>
          <p:cNvSpPr/>
          <p:nvPr/>
        </p:nvSpPr>
        <p:spPr>
          <a:xfrm>
            <a:off x="5708651" y="3626327"/>
            <a:ext cx="3619500" cy="21029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70611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F3E431-B6B7-4530-AF6E-720F7B752E6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9C163FE3-AF97-4357-AF2C-398A9C6F5819}"/>
              </a:ext>
            </a:extLst>
          </p:cNvPr>
          <p:cNvSpPr/>
          <p:nvPr/>
        </p:nvSpPr>
        <p:spPr>
          <a:xfrm>
            <a:off x="9620250" y="3429000"/>
            <a:ext cx="1276219" cy="15929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339DAC2-2FB7-4615-BDF6-28E6AEFEE945}"/>
              </a:ext>
            </a:extLst>
          </p:cNvPr>
          <p:cNvSpPr/>
          <p:nvPr/>
        </p:nvSpPr>
        <p:spPr>
          <a:xfrm>
            <a:off x="438150" y="914401"/>
            <a:ext cx="5238750" cy="711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64984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DA1594-77A7-48AD-AD46-248F3A59692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187964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B0960AA5-0511-43E9-8D9A-E9EFACC30F3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77D70351-6766-4D2D-908D-8BEC5610069E}"/>
              </a:ext>
            </a:extLst>
          </p:cNvPr>
          <p:cNvSpPr/>
          <p:nvPr/>
        </p:nvSpPr>
        <p:spPr>
          <a:xfrm>
            <a:off x="2992436" y="926926"/>
            <a:ext cx="2356178" cy="6478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44200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282582-A75A-4573-AF13-B0483741F7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354687" y="1226348"/>
            <a:ext cx="3327965" cy="35545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3486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88506F-0ED5-4C31-A3C0-8A258DD6EFA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65CE1C0-89D9-4DD4-B0A2-D07CFB240478}"/>
              </a:ext>
            </a:extLst>
          </p:cNvPr>
          <p:cNvSpPr/>
          <p:nvPr/>
        </p:nvSpPr>
        <p:spPr>
          <a:xfrm>
            <a:off x="2895600" y="1397000"/>
            <a:ext cx="787052" cy="25527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59721BE-B0DF-45D4-B032-9D8E1141D649}"/>
              </a:ext>
            </a:extLst>
          </p:cNvPr>
          <p:cNvSpPr/>
          <p:nvPr/>
        </p:nvSpPr>
        <p:spPr>
          <a:xfrm>
            <a:off x="381000" y="558800"/>
            <a:ext cx="787052"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60336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CFBB56-7670-4429-A831-2DB28AD52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90CDB-B859-4C73-89C8-68863E90F28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150238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90CDB-B859-4C73-89C8-68863E90F28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CE833E6-80ED-439A-81E5-728C216169C7}"/>
              </a:ext>
            </a:extLst>
          </p:cNvPr>
          <p:cNvSpPr/>
          <p:nvPr/>
        </p:nvSpPr>
        <p:spPr>
          <a:xfrm>
            <a:off x="2581155" y="2893671"/>
            <a:ext cx="1446835" cy="9722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DD45F95-2458-44D5-8DB7-481031C4BDDB}"/>
              </a:ext>
            </a:extLst>
          </p:cNvPr>
          <p:cNvSpPr/>
          <p:nvPr/>
        </p:nvSpPr>
        <p:spPr>
          <a:xfrm>
            <a:off x="7652796" y="2394269"/>
            <a:ext cx="3320004" cy="18189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90CDB-B859-4C73-89C8-68863E90F28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2DD45F95-2458-44D5-8DB7-481031C4BDDB}"/>
              </a:ext>
            </a:extLst>
          </p:cNvPr>
          <p:cNvSpPr/>
          <p:nvPr/>
        </p:nvSpPr>
        <p:spPr>
          <a:xfrm>
            <a:off x="10069974" y="2800350"/>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Line Arrow: Straight">
            <a:extLst>
              <a:ext uri="{FF2B5EF4-FFF2-40B4-BE49-F238E27FC236}">
                <a16:creationId xmlns:a16="http://schemas.microsoft.com/office/drawing/2014/main" id="{87048553-C2C4-4F96-8B7E-D140C27631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574870" y="3429000"/>
            <a:ext cx="914400" cy="914400"/>
          </a:xfrm>
          <a:prstGeom prst="rect">
            <a:avLst/>
          </a:prstGeom>
        </p:spPr>
      </p:pic>
    </p:spTree>
    <p:extLst>
      <p:ext uri="{BB962C8B-B14F-4D97-AF65-F5344CB8AC3E}">
        <p14:creationId xmlns:p14="http://schemas.microsoft.com/office/powerpoint/2010/main" val="1827281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1C418-66B7-4EF4-90CF-2A0C4F82074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07952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8FC14F-10D4-4C87-A63B-D8E019CFEAD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5137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B8310-25A4-4CFA-992E-55CBCB3E083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113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68E4A-2E19-44C7-853D-0115289D1F2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F7714FF9-D200-4F38-AC8E-D4526C898124}"/>
              </a:ext>
            </a:extLst>
          </p:cNvPr>
          <p:cNvSpPr/>
          <p:nvPr/>
        </p:nvSpPr>
        <p:spPr>
          <a:xfrm>
            <a:off x="2581155" y="2893671"/>
            <a:ext cx="1446835" cy="9722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15837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3EA627-88F3-4F48-A6D6-848F4EB68ED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51905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5146E-EDBE-4B34-8F36-9F7E240614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46747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6A3582-645E-420D-8576-5CDC1586ED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94142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76EE3-8A9C-4C54-9F39-8345B0B626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98230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2BD8B1-D0AC-475E-B00D-A3138785AA9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28983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404389-F0E4-42ED-B9E6-A32AD90F161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06304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420A21-7CDD-440E-881E-8338C07173E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77352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D2EB9E-4E32-4166-90B5-3590CEEBB0F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7348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8C89FE-0044-4684-9B50-28A9DE04EA7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50027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FE4D7-EF3F-4C1C-9235-BCB2D363EF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8167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3E7162-43F9-4F0E-B813-3FF7D58A009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99EE1C74-5BA3-4F4B-BA54-6A87C5BF3A92}"/>
              </a:ext>
            </a:extLst>
          </p:cNvPr>
          <p:cNvSpPr/>
          <p:nvPr/>
        </p:nvSpPr>
        <p:spPr>
          <a:xfrm>
            <a:off x="2581155" y="2893671"/>
            <a:ext cx="1446835" cy="9722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14880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362CA7-D912-4324-95E9-0A02B23FB3C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806350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40F81-36F7-48B8-91C3-F27D465B11E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625223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6D6C4E-7593-40A9-B45F-775102ECF61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780469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CDAD67-4418-413F-B4D9-5D3EE6CB56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37323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792E4-9501-4EF0-81BE-C2F4FB8A17E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75206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44961-A0D0-4D0F-8F28-BC61C36656D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7043EEF5-ABFD-470E-95CC-2FD0859B0CD2}"/>
              </a:ext>
            </a:extLst>
          </p:cNvPr>
          <p:cNvSpPr/>
          <p:nvPr/>
        </p:nvSpPr>
        <p:spPr>
          <a:xfrm>
            <a:off x="2581155" y="2893671"/>
            <a:ext cx="1446835" cy="9722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76054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60FC77-8676-4847-AAED-24BAFCC4F8FC}"/>
              </a:ext>
            </a:extLst>
          </p:cNvPr>
          <p:cNvPicPr>
            <a:picLocks noChangeAspect="1"/>
          </p:cNvPicPr>
          <p:nvPr/>
        </p:nvPicPr>
        <p:blipFill>
          <a:blip r:embed="rId3"/>
          <a:stretch>
            <a:fillRect/>
          </a:stretch>
        </p:blipFill>
        <p:spPr>
          <a:xfrm>
            <a:off x="0" y="4201"/>
            <a:ext cx="12192000" cy="6849597"/>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6808221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46B4F8-29C7-4EF0-B684-84F58CC9F24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732808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7E4EAA-5440-4A30-90BF-006A93E74F6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876440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F5A36F-0C67-4202-A0BD-FEEAB37B871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784374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530D47-5AF4-4AEC-B900-EE0FBCA6060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721017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72126A-C000-4503-9EC6-261BCDC750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880520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351A7C-4DEE-4DFA-B6BA-92B3A58F917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335921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55CC9167-467F-46C8-8B6E-B18F2732E86F}"/>
              </a:ext>
            </a:extLst>
          </p:cNvPr>
          <p:cNvGrpSpPr/>
          <p:nvPr/>
        </p:nvGrpSpPr>
        <p:grpSpPr>
          <a:xfrm>
            <a:off x="11290646" y="6569923"/>
            <a:ext cx="831504" cy="252506"/>
            <a:chOff x="668108" y="601336"/>
            <a:chExt cx="3665655" cy="1113164"/>
          </a:xfrm>
          <a:solidFill>
            <a:schemeClr val="bg1"/>
          </a:solidFill>
        </p:grpSpPr>
        <p:pic>
          <p:nvPicPr>
            <p:cNvPr id="13" name="Picture 12">
              <a:hlinkClick r:id="rId2"/>
              <a:extLst>
                <a:ext uri="{FF2B5EF4-FFF2-40B4-BE49-F238E27FC236}">
                  <a16:creationId xmlns:a16="http://schemas.microsoft.com/office/drawing/2014/main" id="{50E83E06-86B6-4424-B4E1-2B4C72BBE82D}"/>
                </a:ext>
              </a:extLst>
            </p:cNvPr>
            <p:cNvPicPr>
              <a:picLocks noChangeAspect="1"/>
            </p:cNvPicPr>
            <p:nvPr/>
          </p:nvPicPr>
          <p:blipFill>
            <a:blip r:embed="rId3"/>
            <a:stretch>
              <a:fillRect/>
            </a:stretch>
          </p:blipFill>
          <p:spPr>
            <a:xfrm>
              <a:off x="668108" y="601336"/>
              <a:ext cx="1151971" cy="1113164"/>
            </a:xfrm>
            <a:prstGeom prst="rect">
              <a:avLst/>
            </a:prstGeom>
            <a:grpFill/>
          </p:spPr>
        </p:pic>
        <p:pic>
          <p:nvPicPr>
            <p:cNvPr id="14" name="Picture 13">
              <a:hlinkClick r:id="rId2"/>
              <a:extLst>
                <a:ext uri="{FF2B5EF4-FFF2-40B4-BE49-F238E27FC236}">
                  <a16:creationId xmlns:a16="http://schemas.microsoft.com/office/drawing/2014/main" id="{A7F1A01B-7EBE-4886-BFD9-8D802A8E6BDE}"/>
                </a:ext>
              </a:extLst>
            </p:cNvPr>
            <p:cNvPicPr>
              <a:picLocks noChangeAspect="1"/>
            </p:cNvPicPr>
            <p:nvPr/>
          </p:nvPicPr>
          <p:blipFill>
            <a:blip r:embed="rId4"/>
            <a:stretch>
              <a:fillRect/>
            </a:stretch>
          </p:blipFill>
          <p:spPr>
            <a:xfrm>
              <a:off x="1465541" y="1130596"/>
              <a:ext cx="2868222" cy="355013"/>
            </a:xfrm>
            <a:prstGeom prst="rect">
              <a:avLst/>
            </a:prstGeom>
            <a:grpFill/>
          </p:spPr>
        </p:pic>
      </p:gr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5"/>
          <a:stretch>
            <a:fillRect/>
          </a:stretch>
        </p:blipFill>
        <p:spPr>
          <a:xfrm>
            <a:off x="2508867" y="2131967"/>
            <a:ext cx="1293981" cy="2594066"/>
          </a:xfrm>
          <a:prstGeom prst="rect">
            <a:avLst/>
          </a:prstGeom>
        </p:spPr>
      </p:pic>
    </p:spTree>
    <p:extLst>
      <p:ext uri="{BB962C8B-B14F-4D97-AF65-F5344CB8AC3E}">
        <p14:creationId xmlns:p14="http://schemas.microsoft.com/office/powerpoint/2010/main" val="375979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44EE8E-045A-4C31-8E16-A041AB0E475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BE5A311-CE73-454E-99FD-F284D4ADAE49}"/>
              </a:ext>
            </a:extLst>
          </p:cNvPr>
          <p:cNvSpPr/>
          <p:nvPr/>
        </p:nvSpPr>
        <p:spPr>
          <a:xfrm>
            <a:off x="2581155" y="2893671"/>
            <a:ext cx="1446835" cy="9722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EC4F1E6-26DA-45EB-8DFF-C3680DD8F199}"/>
              </a:ext>
            </a:extLst>
          </p:cNvPr>
          <p:cNvSpPr/>
          <p:nvPr/>
        </p:nvSpPr>
        <p:spPr>
          <a:xfrm>
            <a:off x="8924082" y="2800350"/>
            <a:ext cx="203714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74973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8289" y="3008100"/>
            <a:ext cx="11551700" cy="1292662"/>
          </a:xfrm>
        </p:spPr>
        <p:txBody>
          <a:bodyPr>
            <a:normAutofit/>
          </a:bodyPr>
          <a:lstStyle/>
          <a:p>
            <a:r>
              <a:rPr lang="en-US" sz="8000" dirty="0">
                <a:solidFill>
                  <a:schemeClr val="bg1"/>
                </a:solidFill>
                <a:latin typeface="Segoe UI Light" panose="020B0502040204020203" pitchFamily="34" charset="0"/>
                <a:cs typeface="Segoe UI Light" panose="020B0502040204020203" pitchFamily="34" charset="0"/>
              </a:rPr>
              <a:t>Lunch</a:t>
            </a:r>
          </a:p>
        </p:txBody>
      </p:sp>
      <p:sp>
        <p:nvSpPr>
          <p:cNvPr id="4" name="Parallelogram 1">
            <a:extLst>
              <a:ext uri="{FF2B5EF4-FFF2-40B4-BE49-F238E27FC236}">
                <a16:creationId xmlns:a16="http://schemas.microsoft.com/office/drawing/2014/main" id="{18BEB71C-E192-4EDC-B92B-C09DDC73E4E2}"/>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5" name="Group 4">
            <a:extLst>
              <a:ext uri="{FF2B5EF4-FFF2-40B4-BE49-F238E27FC236}">
                <a16:creationId xmlns:a16="http://schemas.microsoft.com/office/drawing/2014/main" id="{EF47C719-64F4-447A-884C-150786E254C6}"/>
              </a:ext>
            </a:extLst>
          </p:cNvPr>
          <p:cNvGrpSpPr/>
          <p:nvPr/>
        </p:nvGrpSpPr>
        <p:grpSpPr>
          <a:xfrm>
            <a:off x="11290646" y="6569923"/>
            <a:ext cx="831504" cy="252506"/>
            <a:chOff x="668108" y="601336"/>
            <a:chExt cx="3665655" cy="1113164"/>
          </a:xfrm>
          <a:solidFill>
            <a:sysClr val="window" lastClr="FFFFFF"/>
          </a:solidFill>
        </p:grpSpPr>
        <p:pic>
          <p:nvPicPr>
            <p:cNvPr id="6" name="Picture 5">
              <a:hlinkClick r:id="rId3"/>
              <a:extLst>
                <a:ext uri="{FF2B5EF4-FFF2-40B4-BE49-F238E27FC236}">
                  <a16:creationId xmlns:a16="http://schemas.microsoft.com/office/drawing/2014/main" id="{101E0791-03D2-43AD-BA35-733B2535D8C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7" name="Picture 6">
              <a:hlinkClick r:id="rId3"/>
              <a:extLst>
                <a:ext uri="{FF2B5EF4-FFF2-40B4-BE49-F238E27FC236}">
                  <a16:creationId xmlns:a16="http://schemas.microsoft.com/office/drawing/2014/main" id="{5575505E-8747-4AD4-910B-85F54EA06536}"/>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314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55CC9167-467F-46C8-8B6E-B18F2732E86F}"/>
              </a:ext>
            </a:extLst>
          </p:cNvPr>
          <p:cNvGrpSpPr/>
          <p:nvPr/>
        </p:nvGrpSpPr>
        <p:grpSpPr>
          <a:xfrm>
            <a:off x="11290646" y="6569923"/>
            <a:ext cx="831504" cy="252506"/>
            <a:chOff x="668108" y="601336"/>
            <a:chExt cx="3665655" cy="1113164"/>
          </a:xfrm>
          <a:solidFill>
            <a:schemeClr val="bg1"/>
          </a:solidFill>
        </p:grpSpPr>
        <p:pic>
          <p:nvPicPr>
            <p:cNvPr id="13" name="Picture 12">
              <a:hlinkClick r:id="rId2"/>
              <a:extLst>
                <a:ext uri="{FF2B5EF4-FFF2-40B4-BE49-F238E27FC236}">
                  <a16:creationId xmlns:a16="http://schemas.microsoft.com/office/drawing/2014/main" id="{50E83E06-86B6-4424-B4E1-2B4C72BBE82D}"/>
                </a:ext>
              </a:extLst>
            </p:cNvPr>
            <p:cNvPicPr>
              <a:picLocks noChangeAspect="1"/>
            </p:cNvPicPr>
            <p:nvPr/>
          </p:nvPicPr>
          <p:blipFill>
            <a:blip r:embed="rId3"/>
            <a:stretch>
              <a:fillRect/>
            </a:stretch>
          </p:blipFill>
          <p:spPr>
            <a:xfrm>
              <a:off x="668108" y="601336"/>
              <a:ext cx="1151971" cy="1113164"/>
            </a:xfrm>
            <a:prstGeom prst="rect">
              <a:avLst/>
            </a:prstGeom>
            <a:grpFill/>
          </p:spPr>
        </p:pic>
        <p:pic>
          <p:nvPicPr>
            <p:cNvPr id="14" name="Picture 13">
              <a:hlinkClick r:id="rId2"/>
              <a:extLst>
                <a:ext uri="{FF2B5EF4-FFF2-40B4-BE49-F238E27FC236}">
                  <a16:creationId xmlns:a16="http://schemas.microsoft.com/office/drawing/2014/main" id="{A7F1A01B-7EBE-4886-BFD9-8D802A8E6BDE}"/>
                </a:ext>
              </a:extLst>
            </p:cNvPr>
            <p:cNvPicPr>
              <a:picLocks noChangeAspect="1"/>
            </p:cNvPicPr>
            <p:nvPr/>
          </p:nvPicPr>
          <p:blipFill>
            <a:blip r:embed="rId4"/>
            <a:stretch>
              <a:fillRect/>
            </a:stretch>
          </p:blipFill>
          <p:spPr>
            <a:xfrm>
              <a:off x="1465541" y="1130596"/>
              <a:ext cx="2868222" cy="355013"/>
            </a:xfrm>
            <a:prstGeom prst="rect">
              <a:avLst/>
            </a:prstGeom>
            <a:grpFill/>
          </p:spPr>
        </p:pic>
      </p:gr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5"/>
          <a:stretch>
            <a:fillRect/>
          </a:stretch>
        </p:blipFill>
        <p:spPr>
          <a:xfrm>
            <a:off x="2508867" y="2131967"/>
            <a:ext cx="1293981" cy="2594066"/>
          </a:xfrm>
          <a:prstGeom prst="rect">
            <a:avLst/>
          </a:prstGeom>
        </p:spPr>
      </p:pic>
    </p:spTree>
    <p:extLst>
      <p:ext uri="{BB962C8B-B14F-4D97-AF65-F5344CB8AC3E}">
        <p14:creationId xmlns:p14="http://schemas.microsoft.com/office/powerpoint/2010/main" val="327159509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930883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D07EE6-4A65-48BC-AE3C-C8471F86ABD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B29FBF6-C1CC-4AD5-8802-A3ED790F69F1}"/>
              </a:ext>
            </a:extLst>
          </p:cNvPr>
          <p:cNvSpPr/>
          <p:nvPr/>
        </p:nvSpPr>
        <p:spPr>
          <a:xfrm>
            <a:off x="2581155" y="2893671"/>
            <a:ext cx="1446835" cy="9722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5FF08A5-C706-4E2D-81AA-FCF1463DF7BA}"/>
              </a:ext>
            </a:extLst>
          </p:cNvPr>
          <p:cNvSpPr/>
          <p:nvPr/>
        </p:nvSpPr>
        <p:spPr>
          <a:xfrm>
            <a:off x="10058400" y="2800350"/>
            <a:ext cx="825500" cy="50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64026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8"/>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9"/>
          <a:stretch>
            <a:fillRect/>
          </a:stretch>
        </p:blipFill>
        <p:spPr>
          <a:xfrm>
            <a:off x="3200400" y="1622883"/>
            <a:ext cx="6096000" cy="4857750"/>
          </a:xfrm>
          <a:prstGeom prst="rect">
            <a:avLst/>
          </a:prstGeom>
        </p:spPr>
      </p:pic>
      <p:pic>
        <p:nvPicPr>
          <p:cNvPr id="14" name="Picture 13">
            <a:extLst>
              <a:ext uri="{FF2B5EF4-FFF2-40B4-BE49-F238E27FC236}">
                <a16:creationId xmlns:a16="http://schemas.microsoft.com/office/drawing/2014/main" id="{DC6ADEBC-241E-4456-9329-BEFB71BC97A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7C1DED84-FDF0-48D0-865D-75F5C5DD62F6}"/>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569325BB-6FDC-4DF4-B1CE-33C4917514B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0A8AFD05-548E-4C83-A0D1-875BA8B63F00}"/>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C8F23441-93F0-4E58-BA13-26C3743DFB95}"/>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DA58296A-760D-4BBC-AAAA-044EF393D49C}"/>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F72D14-09FA-4437-978B-E3E0D59CE4E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4" name="Graphic 13" descr="Line Arrow: Clockwise curve">
            <a:extLst>
              <a:ext uri="{FF2B5EF4-FFF2-40B4-BE49-F238E27FC236}">
                <a16:creationId xmlns:a16="http://schemas.microsoft.com/office/drawing/2014/main" id="{DF356D59-BAA8-4E37-9B78-57ADCA71B5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544464" y="5815843"/>
            <a:ext cx="914400" cy="914400"/>
          </a:xfrm>
          <a:prstGeom prst="rect">
            <a:avLst/>
          </a:prstGeom>
        </p:spPr>
      </p:pic>
    </p:spTree>
    <p:extLst>
      <p:ext uri="{BB962C8B-B14F-4D97-AF65-F5344CB8AC3E}">
        <p14:creationId xmlns:p14="http://schemas.microsoft.com/office/powerpoint/2010/main" val="4905991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8"/>
          <a:stretch>
            <a:fillRect/>
          </a:stretch>
        </p:blipFill>
        <p:spPr>
          <a:xfrm>
            <a:off x="3048000" y="1276350"/>
            <a:ext cx="6096000" cy="4305300"/>
          </a:xfrm>
          <a:prstGeom prst="rect">
            <a:avLst/>
          </a:prstGeom>
        </p:spPr>
      </p:pic>
      <p:pic>
        <p:nvPicPr>
          <p:cNvPr id="15" name="Picture 14">
            <a:extLst>
              <a:ext uri="{FF2B5EF4-FFF2-40B4-BE49-F238E27FC236}">
                <a16:creationId xmlns:a16="http://schemas.microsoft.com/office/drawing/2014/main" id="{17863CF3-E314-446A-9D55-AC167255733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8"/>
          <a:stretch>
            <a:fillRect/>
          </a:stretch>
        </p:blipFill>
        <p:spPr>
          <a:xfrm>
            <a:off x="3048000" y="619125"/>
            <a:ext cx="6096000" cy="5619750"/>
          </a:xfrm>
          <a:prstGeom prst="rect">
            <a:avLst/>
          </a:prstGeom>
        </p:spPr>
      </p:pic>
      <p:pic>
        <p:nvPicPr>
          <p:cNvPr id="15" name="Picture 14">
            <a:extLst>
              <a:ext uri="{FF2B5EF4-FFF2-40B4-BE49-F238E27FC236}">
                <a16:creationId xmlns:a16="http://schemas.microsoft.com/office/drawing/2014/main" id="{6CC6A8BC-ECF2-477A-8F63-A1B675ED1F4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533529FF-9E51-42BB-A12A-24034552E4AC}"/>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8"/>
          <a:srcRect b="64630"/>
          <a:stretch/>
        </p:blipFill>
        <p:spPr>
          <a:xfrm>
            <a:off x="4062977" y="1509745"/>
            <a:ext cx="4066045" cy="3838510"/>
          </a:xfrm>
          <a:prstGeom prst="rect">
            <a:avLst/>
          </a:prstGeom>
        </p:spPr>
      </p:pic>
      <p:pic>
        <p:nvPicPr>
          <p:cNvPr id="14" name="Picture 13">
            <a:extLst>
              <a:ext uri="{FF2B5EF4-FFF2-40B4-BE49-F238E27FC236}">
                <a16:creationId xmlns:a16="http://schemas.microsoft.com/office/drawing/2014/main" id="{1BD846E7-19F3-4A31-8B11-70B318B2427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03C6383E-2518-4344-BA5E-4483DE65AA7B}"/>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8"/>
          <a:stretch>
            <a:fillRect/>
          </a:stretch>
        </p:blipFill>
        <p:spPr>
          <a:xfrm>
            <a:off x="3048000" y="481012"/>
            <a:ext cx="6096000" cy="5895975"/>
          </a:xfrm>
          <a:prstGeom prst="rect">
            <a:avLst/>
          </a:prstGeom>
        </p:spPr>
      </p:pic>
      <p:pic>
        <p:nvPicPr>
          <p:cNvPr id="15" name="Picture 14">
            <a:extLst>
              <a:ext uri="{FF2B5EF4-FFF2-40B4-BE49-F238E27FC236}">
                <a16:creationId xmlns:a16="http://schemas.microsoft.com/office/drawing/2014/main" id="{02044335-EE93-4B00-B8FD-2ADA4E9340C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106CD2DF-4419-45FD-8B19-B328260D1BCC}"/>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F4E10EFB-2A1A-4B70-AD22-A92F67E0432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CB1F61C1-D286-43F4-92B1-384472184E35}"/>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3600F0F3-42F8-44D7-9BA4-05A3AF6DBCEA}"/>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EAA55067-4DBE-441A-A54A-F9EAA58CC159}"/>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D971F204-821E-402C-98DB-92D930D419C8}"/>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9"/>
          <a:stretch>
            <a:fillRect/>
          </a:stretch>
        </p:blipFill>
        <p:spPr>
          <a:xfrm>
            <a:off x="4191000" y="3429000"/>
            <a:ext cx="3810000" cy="1524000"/>
          </a:xfrm>
          <a:prstGeom prst="rect">
            <a:avLst/>
          </a:prstGeom>
        </p:spPr>
      </p:pic>
      <p:pic>
        <p:nvPicPr>
          <p:cNvPr id="15" name="Picture 14">
            <a:extLst>
              <a:ext uri="{FF2B5EF4-FFF2-40B4-BE49-F238E27FC236}">
                <a16:creationId xmlns:a16="http://schemas.microsoft.com/office/drawing/2014/main" id="{AC3977C6-F656-40E6-884F-AB1B65CA4732}"/>
              </a:ext>
            </a:extLst>
          </p:cNvPr>
          <p:cNvPicPr>
            <a:picLocks noChangeAspect="1"/>
          </p:cNvPicPr>
          <p:nvPr/>
        </p:nvPicPr>
        <p:blipFill>
          <a:blip r:embed="rId10"/>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456B1624-75D2-4174-8F12-A102A4634CB8}"/>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7348AE3C-A75E-43B3-A087-9D24E237E1A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5FC03-0185-4118-9E10-E987A09FF56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48577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BCEBFF-A9EF-484C-9EBD-73C02B25FE7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333C07A7-152C-4DFD-953E-06EBCFD04C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10327482" y="1557338"/>
            <a:ext cx="914400" cy="914400"/>
          </a:xfrm>
          <a:prstGeom prst="rect">
            <a:avLst/>
          </a:prstGeom>
        </p:spPr>
      </p:pic>
      <p:sp>
        <p:nvSpPr>
          <p:cNvPr id="14" name="Rectangle 13">
            <a:extLst>
              <a:ext uri="{FF2B5EF4-FFF2-40B4-BE49-F238E27FC236}">
                <a16:creationId xmlns:a16="http://schemas.microsoft.com/office/drawing/2014/main" id="{DACCCD6B-5301-46A0-9A06-E446C12A4F8B}"/>
              </a:ext>
            </a:extLst>
          </p:cNvPr>
          <p:cNvSpPr/>
          <p:nvPr/>
        </p:nvSpPr>
        <p:spPr>
          <a:xfrm>
            <a:off x="8601075" y="2220913"/>
            <a:ext cx="1621631" cy="50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98424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67E37-4BA4-41D7-A952-A56040EDA90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272991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91A59-DB62-4CC7-B573-DD8030723C1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35621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C06A4A-FCA1-467F-95DA-C7F0CD529BD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61748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834F3-E0B3-43B5-A6A3-12ABC425B5E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071656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549CE-AF6E-4F76-A931-710CA6158D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68364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E17E37-4CFA-40CA-8CCA-EA08434E404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35876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992654-6AC9-4073-B799-8ED41874C72D}"/>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854F3EF6-72B1-4C43-953A-48215A780AA8}"/>
              </a:ext>
            </a:extLst>
          </p:cNvPr>
          <p:cNvPicPr>
            <a:picLocks noChangeAspect="1"/>
          </p:cNvPicPr>
          <p:nvPr/>
        </p:nvPicPr>
        <p:blipFill>
          <a:blip r:embed="rId4"/>
          <a:stretch>
            <a:fillRect/>
          </a:stretch>
        </p:blipFill>
        <p:spPr>
          <a:xfrm>
            <a:off x="50006" y="730918"/>
            <a:ext cx="434248" cy="519874"/>
          </a:xfrm>
          <a:prstGeom prst="rect">
            <a:avLst/>
          </a:prstGeom>
        </p:spPr>
      </p:pic>
      <p:pic>
        <p:nvPicPr>
          <p:cNvPr id="13" name="Picture 12">
            <a:extLst>
              <a:ext uri="{FF2B5EF4-FFF2-40B4-BE49-F238E27FC236}">
                <a16:creationId xmlns:a16="http://schemas.microsoft.com/office/drawing/2014/main" id="{48888EA2-6A71-4C85-A409-A317BFF9ECE2}"/>
              </a:ext>
            </a:extLst>
          </p:cNvPr>
          <p:cNvPicPr>
            <a:picLocks noChangeAspect="1"/>
          </p:cNvPicPr>
          <p:nvPr/>
        </p:nvPicPr>
        <p:blipFill>
          <a:blip r:embed="rId5"/>
          <a:stretch>
            <a:fillRect/>
          </a:stretch>
        </p:blipFill>
        <p:spPr>
          <a:xfrm>
            <a:off x="-39102" y="1347106"/>
            <a:ext cx="634415" cy="732521"/>
          </a:xfrm>
          <a:prstGeom prst="rect">
            <a:avLst/>
          </a:prstGeom>
        </p:spPr>
      </p:pic>
      <p:pic>
        <p:nvPicPr>
          <p:cNvPr id="14" name="Picture 13">
            <a:extLst>
              <a:ext uri="{FF2B5EF4-FFF2-40B4-BE49-F238E27FC236}">
                <a16:creationId xmlns:a16="http://schemas.microsoft.com/office/drawing/2014/main" id="{47EBDD6C-53B7-4139-ACCF-CBA815A9FB14}"/>
              </a:ext>
            </a:extLst>
          </p:cNvPr>
          <p:cNvPicPr>
            <a:picLocks noChangeAspect="1"/>
          </p:cNvPicPr>
          <p:nvPr/>
        </p:nvPicPr>
        <p:blipFill>
          <a:blip r:embed="rId6"/>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311C4EE2-EC54-4357-99F1-1C763DDA876C}"/>
              </a:ext>
            </a:extLst>
          </p:cNvPr>
          <p:cNvPicPr>
            <a:picLocks noChangeAspect="1"/>
          </p:cNvPicPr>
          <p:nvPr/>
        </p:nvPicPr>
        <p:blipFill>
          <a:blip r:embed="rId7"/>
          <a:stretch>
            <a:fillRect/>
          </a:stretch>
        </p:blipFill>
        <p:spPr>
          <a:xfrm>
            <a:off x="997226" y="0"/>
            <a:ext cx="1019754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8"/>
              <a:extLst>
                <a:ext uri="{FF2B5EF4-FFF2-40B4-BE49-F238E27FC236}">
                  <a16:creationId xmlns:a16="http://schemas.microsoft.com/office/drawing/2014/main" id="{456F7029-15A8-43CF-9555-545449B2593D}"/>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1" name="Picture 10">
              <a:hlinkClick r:id="rId8"/>
              <a:extLst>
                <a:ext uri="{FF2B5EF4-FFF2-40B4-BE49-F238E27FC236}">
                  <a16:creationId xmlns:a16="http://schemas.microsoft.com/office/drawing/2014/main" id="{77565FDD-8CFE-4107-B95A-183142871000}"/>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9458009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C77A0-B583-4831-A12E-DB3B312C934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364D1404-5E4D-457D-94CC-26ACBA66BBF2}"/>
              </a:ext>
            </a:extLst>
          </p:cNvPr>
          <p:cNvSpPr/>
          <p:nvPr/>
        </p:nvSpPr>
        <p:spPr>
          <a:xfrm>
            <a:off x="4794603" y="2374900"/>
            <a:ext cx="1030464" cy="30056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F1BEBF-1EA4-44A5-9B4F-84357441F0D9}"/>
              </a:ext>
            </a:extLst>
          </p:cNvPr>
          <p:cNvSpPr/>
          <p:nvPr/>
        </p:nvSpPr>
        <p:spPr>
          <a:xfrm>
            <a:off x="5825067" y="2675467"/>
            <a:ext cx="31141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8503EE-C0B5-4F9A-BEC8-46B4D7EC28C9}"/>
              </a:ext>
            </a:extLst>
          </p:cNvPr>
          <p:cNvSpPr/>
          <p:nvPr/>
        </p:nvSpPr>
        <p:spPr>
          <a:xfrm>
            <a:off x="7831314" y="1230489"/>
            <a:ext cx="4130234" cy="2499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761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12D13-9880-4A91-B29A-213F75A4E282}"/>
              </a:ext>
            </a:extLst>
          </p:cNvPr>
          <p:cNvPicPr>
            <a:picLocks noChangeAspect="1"/>
          </p:cNvPicPr>
          <p:nvPr/>
        </p:nvPicPr>
        <p:blipFill>
          <a:blip r:embed="rId3"/>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BDDCF647-81DB-41DC-AA8D-4D5023DD4674}"/>
              </a:ext>
            </a:extLst>
          </p:cNvPr>
          <p:cNvSpPr/>
          <p:nvPr/>
        </p:nvSpPr>
        <p:spPr>
          <a:xfrm>
            <a:off x="1859490" y="3951965"/>
            <a:ext cx="8481131" cy="28704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099286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5B321-E54F-43CE-A5AD-25497DE79F2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4864222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0CE3D8-8959-4BB1-98F3-2A4FB89412A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267480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8F0409-B267-4CEE-A343-11288B177F8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9AB0D484-E5EF-471E-AE93-203DDD816C08}"/>
              </a:ext>
            </a:extLst>
          </p:cNvPr>
          <p:cNvSpPr/>
          <p:nvPr/>
        </p:nvSpPr>
        <p:spPr>
          <a:xfrm>
            <a:off x="9124951" y="4572000"/>
            <a:ext cx="2795588" cy="5524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ACAC89-DA01-4FA1-ADBB-F241F81839D9}"/>
              </a:ext>
            </a:extLst>
          </p:cNvPr>
          <p:cNvSpPr/>
          <p:nvPr/>
        </p:nvSpPr>
        <p:spPr>
          <a:xfrm>
            <a:off x="8885238" y="5825067"/>
            <a:ext cx="2256895" cy="3153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7053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7F1AB1-9375-44B4-8D2D-5A5709D058F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2454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DC0498-EBBA-4F0D-BC1D-C0E2EC1FF7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2E2ED32-F754-4260-B888-9F6694F221D0}"/>
              </a:ext>
            </a:extLst>
          </p:cNvPr>
          <p:cNvSpPr/>
          <p:nvPr/>
        </p:nvSpPr>
        <p:spPr>
          <a:xfrm>
            <a:off x="9473184" y="4641016"/>
            <a:ext cx="777765"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BC87F68-77CB-4F29-834D-C9D7B6965072}"/>
              </a:ext>
            </a:extLst>
          </p:cNvPr>
          <p:cNvSpPr/>
          <p:nvPr/>
        </p:nvSpPr>
        <p:spPr>
          <a:xfrm>
            <a:off x="7996238" y="3606153"/>
            <a:ext cx="1724025"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720773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B9F61-F84F-4B09-A6CA-BFACB1470CD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20346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2ADB3-B237-44CE-8186-9753D42F441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4535123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92E20-E57D-4184-975E-AE02E37C6D8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360476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A9BC060E-D1E8-4298-AC1A-4430E72ECAE6}"/>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8728623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F7E1D1-43DC-40A0-9CE3-A1653216F076}"/>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115731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DD670-8FCC-43D1-87DA-40DDE96BCF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65810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C5021-F393-4C37-AEF9-71F36A9C885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2607336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02D7F7-EE5B-4C05-80E6-2F216FA6FE7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51989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F5628-6544-4A14-B528-99F38E1352B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319240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7B2DF9-DA63-4011-9E77-1BA2DC8D60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259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EEF89A-B5B8-4042-9FEB-203EFB7ADBB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93C35B5F-FB59-490D-B815-C85C61F96F6D}"/>
              </a:ext>
            </a:extLst>
          </p:cNvPr>
          <p:cNvSpPr/>
          <p:nvPr/>
        </p:nvSpPr>
        <p:spPr>
          <a:xfrm>
            <a:off x="6886576" y="4641016"/>
            <a:ext cx="3364374"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D071704-1574-426D-92BB-484DEA4DC4D2}"/>
              </a:ext>
            </a:extLst>
          </p:cNvPr>
          <p:cNvSpPr/>
          <p:nvPr/>
        </p:nvSpPr>
        <p:spPr>
          <a:xfrm>
            <a:off x="8286750" y="2921000"/>
            <a:ext cx="1433513" cy="9905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647175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A147D781-99C4-489D-9DD9-6A241A3F3BC4}"/>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39722059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361BEF3-503B-43F6-B5ED-C14FA679DD56}"/>
              </a:ext>
            </a:extLst>
          </p:cNvPr>
          <p:cNvPicPr>
            <a:picLocks noChangeAspect="1"/>
          </p:cNvPicPr>
          <p:nvPr/>
        </p:nvPicPr>
        <p:blipFill>
          <a:blip r:embed="rId6"/>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384AED38-3733-4785-AC7A-676DF20FAC84}"/>
              </a:ext>
            </a:extLst>
          </p:cNvPr>
          <p:cNvSpPr/>
          <p:nvPr/>
        </p:nvSpPr>
        <p:spPr>
          <a:xfrm>
            <a:off x="1481138" y="5486400"/>
            <a:ext cx="2256895" cy="6032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8983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7250AB-4894-4B48-869B-7858F8204B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6096992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34312-23B5-4078-BF66-7E37A8474A6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847894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69549A-245C-470A-B286-07A6C21FC60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984884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9D9E13E0-F77A-4313-8F33-0501356BB70B}"/>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12565627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A63047-95DF-4735-BBC3-0412DDEB0A5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729455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4C8EA-F6ED-4900-8C09-CECEE1568A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4075474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A5187-86DA-4DAB-AB01-D7A1D820A6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335330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FB626-E7DD-4D37-8C79-FBC0B913092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93886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C0225-6DCA-4DEB-B941-5BF72BFC20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7868AB5-8D67-42A3-BA96-F21E72BE8619}"/>
              </a:ext>
            </a:extLst>
          </p:cNvPr>
          <p:cNvSpPr/>
          <p:nvPr/>
        </p:nvSpPr>
        <p:spPr>
          <a:xfrm>
            <a:off x="9473184" y="4641016"/>
            <a:ext cx="777765"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018680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674A3-06AF-4AEB-9AD4-23D82EE4D92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6299449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10202-28AF-4DA6-84C8-BEE01D733F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997364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AF98D-2576-4C51-BF9D-6DB5F089B3F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502530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EF82CC-7C6B-4B88-951F-6D2E762A55A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28102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83784-1B76-41C7-A38D-EE739FC86AF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111512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29779A-EB0C-49B7-B63C-7604177087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89958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2B37B-C65F-46EA-B817-40221A20E3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2524866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C54639-2BEC-4EA8-AF61-6A32C9D51AB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76D8220-9DB0-47C3-A716-65BB8E3E0F45}"/>
              </a:ext>
            </a:extLst>
          </p:cNvPr>
          <p:cNvSpPr/>
          <p:nvPr/>
        </p:nvSpPr>
        <p:spPr>
          <a:xfrm>
            <a:off x="3657599" y="4559993"/>
            <a:ext cx="3028951"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Straight">
            <a:extLst>
              <a:ext uri="{FF2B5EF4-FFF2-40B4-BE49-F238E27FC236}">
                <a16:creationId xmlns:a16="http://schemas.microsoft.com/office/drawing/2014/main" id="{8D34952F-AC35-463B-A055-E3F719B9DA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8594545" y="3791285"/>
            <a:ext cx="914400" cy="914400"/>
          </a:xfrm>
          <a:prstGeom prst="rect">
            <a:avLst/>
          </a:prstGeom>
        </p:spPr>
      </p:pic>
      <p:sp>
        <p:nvSpPr>
          <p:cNvPr id="16" name="Rectangle 15">
            <a:extLst>
              <a:ext uri="{FF2B5EF4-FFF2-40B4-BE49-F238E27FC236}">
                <a16:creationId xmlns:a16="http://schemas.microsoft.com/office/drawing/2014/main" id="{A5EC444D-7F3A-494A-B650-2D655BA8A885}"/>
              </a:ext>
            </a:extLst>
          </p:cNvPr>
          <p:cNvSpPr/>
          <p:nvPr/>
        </p:nvSpPr>
        <p:spPr>
          <a:xfrm>
            <a:off x="6886576" y="4641017"/>
            <a:ext cx="3364374" cy="10882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699797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https://lh3.googleusercontent.com/PyImYYGKTaZ_lbag9qvZpJDcWkCMkoPMUWmOTForf88qlJiQ_3WQqfTS1Vyhag3YMt2456w1kEid4WMaMpbpCXkLpsZDzoXG9LYwzWyj91kGYp29TW3F_CBz24Y9Uh-_JaE2_J4AZFTTglhplz1A7z7O-CEYoEG0ewbxC7XSAC6h2ekxdfMiLIw5jUYhfGedRgWi438Oy9p3CRgq4A2vaQIg50KQFRwnfFTf1P3Si2tSHhAAT8QGk1HXTjD4Q5Uf2vqptdMp8UUBpCfyKTvOKp7R5pl3jW9N-Qi2WML5HpRPpjbL35dP-rIot5F9B2LEOkTpY63-Kz6NUOrh9LJUKKDOuRNJYse2gp64DO3SHlHdL1K1rVvJB5cSfakLf33dzyPZIM3krFFYgiGDwT3R3KD65XzoMoHiaZAVaVHuAw5guf7Kaxc_12s44G805oMSLAnbDfqYo5GAJ1ZhGQdTzDJZkKWHIhNkrGfRguXhLLOV_OK6rjgbnXanXcGNA2xdr71BhEql_iaBQFVJ5wQuxNzMhSxxzfjrUAMxngqXKUuNFbJ7-PDhxw5U59S6jQEIDYweSTTahdkRoZwtGPJg2tMrP3AUKPbfrDXkzabX7Cgf7ZNGffFzWrgCXIgEdI_sDkFxujkFw3vHUFOP8_9Anpp00DZ8-WDT=w1080-h608-no">
            <a:extLst>
              <a:ext uri="{FF2B5EF4-FFF2-40B4-BE49-F238E27FC236}">
                <a16:creationId xmlns:a16="http://schemas.microsoft.com/office/drawing/2014/main" id="{91BDB946-F106-4B99-AD05-C07E6A24FE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t="5040" r="-1" b="5325"/>
          <a:stretch/>
        </p:blipFill>
        <p:spPr bwMode="auto">
          <a:xfrm>
            <a:off x="-1350703" y="0"/>
            <a:ext cx="13542703" cy="6886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F75760F3-D465-494C-8474-7BE871F340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ABEECBFC-965F-4EB7-8D08-3CC49ABAF93C}"/>
              </a:ext>
            </a:extLst>
          </p:cNvPr>
          <p:cNvGrpSpPr/>
          <p:nvPr/>
        </p:nvGrpSpPr>
        <p:grpSpPr>
          <a:xfrm>
            <a:off x="11290646" y="6569923"/>
            <a:ext cx="831504" cy="252506"/>
            <a:chOff x="668108" y="601336"/>
            <a:chExt cx="3665655" cy="1113164"/>
          </a:xfrm>
          <a:solidFill>
            <a:schemeClr val="bg1"/>
          </a:solidFill>
        </p:grpSpPr>
        <p:pic>
          <p:nvPicPr>
            <p:cNvPr id="14" name="Picture 13">
              <a:hlinkClick r:id="rId4"/>
              <a:extLst>
                <a:ext uri="{FF2B5EF4-FFF2-40B4-BE49-F238E27FC236}">
                  <a16:creationId xmlns:a16="http://schemas.microsoft.com/office/drawing/2014/main" id="{CFB9C3EE-5A9A-48BF-9FAE-29E54AE2A390}"/>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2B22B85A-A81C-4D76-B810-D30CD4BB745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2339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F46EEC-66B5-4633-A7BB-C32E3A623A8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6" name="Rectangle 15">
            <a:extLst>
              <a:ext uri="{FF2B5EF4-FFF2-40B4-BE49-F238E27FC236}">
                <a16:creationId xmlns:a16="http://schemas.microsoft.com/office/drawing/2014/main" id="{1F85C414-D755-40E7-ADE8-630455D56032}"/>
              </a:ext>
            </a:extLst>
          </p:cNvPr>
          <p:cNvSpPr/>
          <p:nvPr/>
        </p:nvSpPr>
        <p:spPr>
          <a:xfrm>
            <a:off x="6886576" y="4641017"/>
            <a:ext cx="3364374" cy="10882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A0AFAC-F441-4BB6-B26B-A25DFDB12FF2}"/>
              </a:ext>
            </a:extLst>
          </p:cNvPr>
          <p:cNvSpPr/>
          <p:nvPr/>
        </p:nvSpPr>
        <p:spPr>
          <a:xfrm>
            <a:off x="3629025" y="4981806"/>
            <a:ext cx="1062039"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5079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8B431-B0CB-45D4-B749-FC10CA6A2B7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57C87D7-2623-400A-B4C1-8E05DBDD4642}"/>
              </a:ext>
            </a:extLst>
          </p:cNvPr>
          <p:cNvSpPr/>
          <p:nvPr/>
        </p:nvSpPr>
        <p:spPr>
          <a:xfrm>
            <a:off x="3524251" y="4777863"/>
            <a:ext cx="2317750"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58EC22D-2901-4A61-82FC-1E758A17E946}"/>
              </a:ext>
            </a:extLst>
          </p:cNvPr>
          <p:cNvSpPr/>
          <p:nvPr/>
        </p:nvSpPr>
        <p:spPr>
          <a:xfrm>
            <a:off x="9456420" y="4641017"/>
            <a:ext cx="794530" cy="10882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0540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4C66DA-31CD-4697-AD68-06247C51BF8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B787C08-B365-462E-8D76-6EDADA9F361B}"/>
              </a:ext>
            </a:extLst>
          </p:cNvPr>
          <p:cNvSpPr/>
          <p:nvPr/>
        </p:nvSpPr>
        <p:spPr>
          <a:xfrm>
            <a:off x="3524251" y="4777863"/>
            <a:ext cx="2317750"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CFBA8D9-3126-424A-A9C9-85B238B066D6}"/>
              </a:ext>
            </a:extLst>
          </p:cNvPr>
          <p:cNvSpPr/>
          <p:nvPr/>
        </p:nvSpPr>
        <p:spPr>
          <a:xfrm>
            <a:off x="6924675" y="3016250"/>
            <a:ext cx="1000125" cy="1117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FF1DD3B-C8F3-44E8-83DA-E53F98761E54}"/>
              </a:ext>
            </a:extLst>
          </p:cNvPr>
          <p:cNvSpPr/>
          <p:nvPr/>
        </p:nvSpPr>
        <p:spPr>
          <a:xfrm>
            <a:off x="9456420" y="4641017"/>
            <a:ext cx="794530" cy="10882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5177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D514E5-4BFA-4F18-A055-907B7DC2AF0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B787C08-B365-462E-8D76-6EDADA9F361B}"/>
              </a:ext>
            </a:extLst>
          </p:cNvPr>
          <p:cNvSpPr/>
          <p:nvPr/>
        </p:nvSpPr>
        <p:spPr>
          <a:xfrm>
            <a:off x="3524251" y="4777863"/>
            <a:ext cx="2317750"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CFBA8D9-3126-424A-A9C9-85B238B066D6}"/>
              </a:ext>
            </a:extLst>
          </p:cNvPr>
          <p:cNvSpPr/>
          <p:nvPr/>
        </p:nvSpPr>
        <p:spPr>
          <a:xfrm>
            <a:off x="7985918" y="2981325"/>
            <a:ext cx="1000125" cy="11525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FF1DD3B-C8F3-44E8-83DA-E53F98761E54}"/>
              </a:ext>
            </a:extLst>
          </p:cNvPr>
          <p:cNvSpPr/>
          <p:nvPr/>
        </p:nvSpPr>
        <p:spPr>
          <a:xfrm>
            <a:off x="9456420" y="4641017"/>
            <a:ext cx="794530" cy="10882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2692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372F6-DB32-48CA-9C22-8E2F704B736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BAB00B0-3061-419B-BA3D-99947BC184B1}"/>
              </a:ext>
            </a:extLst>
          </p:cNvPr>
          <p:cNvSpPr/>
          <p:nvPr/>
        </p:nvSpPr>
        <p:spPr>
          <a:xfrm>
            <a:off x="3524251" y="4777863"/>
            <a:ext cx="2317750"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B529856-B183-4B9B-A001-8DEA5FF43421}"/>
              </a:ext>
            </a:extLst>
          </p:cNvPr>
          <p:cNvSpPr/>
          <p:nvPr/>
        </p:nvSpPr>
        <p:spPr>
          <a:xfrm>
            <a:off x="9040018" y="2802731"/>
            <a:ext cx="1000125" cy="13311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4782F7-30A5-4DDB-80E6-EC075F630E7B}"/>
              </a:ext>
            </a:extLst>
          </p:cNvPr>
          <p:cNvSpPr/>
          <p:nvPr/>
        </p:nvSpPr>
        <p:spPr>
          <a:xfrm>
            <a:off x="6962776" y="4817268"/>
            <a:ext cx="3271838" cy="2675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0960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F46629-23FF-40F6-9372-296763D2FB7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BAB00B0-3061-419B-BA3D-99947BC184B1}"/>
              </a:ext>
            </a:extLst>
          </p:cNvPr>
          <p:cNvSpPr/>
          <p:nvPr/>
        </p:nvSpPr>
        <p:spPr>
          <a:xfrm>
            <a:off x="3524251" y="4777863"/>
            <a:ext cx="2317750" cy="2675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B529856-B183-4B9B-A001-8DEA5FF43421}"/>
              </a:ext>
            </a:extLst>
          </p:cNvPr>
          <p:cNvSpPr/>
          <p:nvPr/>
        </p:nvSpPr>
        <p:spPr>
          <a:xfrm>
            <a:off x="9040018" y="2802731"/>
            <a:ext cx="1000125" cy="13311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4782F7-30A5-4DDB-80E6-EC075F630E7B}"/>
              </a:ext>
            </a:extLst>
          </p:cNvPr>
          <p:cNvSpPr/>
          <p:nvPr/>
        </p:nvSpPr>
        <p:spPr>
          <a:xfrm>
            <a:off x="6962776" y="4817268"/>
            <a:ext cx="3271838" cy="2675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7A930BA-4EB1-49DF-A5D1-3D7BC9D037FB}"/>
              </a:ext>
            </a:extLst>
          </p:cNvPr>
          <p:cNvSpPr/>
          <p:nvPr/>
        </p:nvSpPr>
        <p:spPr>
          <a:xfrm>
            <a:off x="7315200" y="4133850"/>
            <a:ext cx="204788" cy="2262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5921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A3E6C3-5BB9-4B33-A872-F1A6847BCF7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DA41700-C5D3-465C-A1B4-294DA6CD9624}"/>
              </a:ext>
            </a:extLst>
          </p:cNvPr>
          <p:cNvSpPr/>
          <p:nvPr/>
        </p:nvSpPr>
        <p:spPr>
          <a:xfrm>
            <a:off x="6962776" y="4817268"/>
            <a:ext cx="3271838" cy="1113632"/>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3071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38B893-2126-49FD-92FD-717CAAEEAF2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0B71B6-4026-4793-AFB8-3E37585F1E92}"/>
              </a:ext>
            </a:extLst>
          </p:cNvPr>
          <p:cNvSpPr/>
          <p:nvPr/>
        </p:nvSpPr>
        <p:spPr>
          <a:xfrm>
            <a:off x="6927850" y="4993763"/>
            <a:ext cx="3289299" cy="24117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0EBBDF1-FDC3-46FD-8338-753076E9204F}"/>
              </a:ext>
            </a:extLst>
          </p:cNvPr>
          <p:cNvSpPr/>
          <p:nvPr/>
        </p:nvSpPr>
        <p:spPr>
          <a:xfrm>
            <a:off x="6927850" y="2657476"/>
            <a:ext cx="3057526" cy="1482724"/>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0891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F2460D-372F-43CD-BA32-8E9EC21CF97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4" name="Graphic 13" descr="Line Arrow: Clockwise curve">
            <a:extLst>
              <a:ext uri="{FF2B5EF4-FFF2-40B4-BE49-F238E27FC236}">
                <a16:creationId xmlns:a16="http://schemas.microsoft.com/office/drawing/2014/main" id="{55CF070B-D7FA-46A0-9C36-076F1FE124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8619330" y="1908494"/>
            <a:ext cx="914400" cy="914400"/>
          </a:xfrm>
          <a:prstGeom prst="rect">
            <a:avLst/>
          </a:prstGeom>
        </p:spPr>
      </p:pic>
      <p:sp>
        <p:nvSpPr>
          <p:cNvPr id="15" name="Rectangle 14">
            <a:extLst>
              <a:ext uri="{FF2B5EF4-FFF2-40B4-BE49-F238E27FC236}">
                <a16:creationId xmlns:a16="http://schemas.microsoft.com/office/drawing/2014/main" id="{ACB9C774-84D4-408B-B0E8-6E204FE70BD6}"/>
              </a:ext>
            </a:extLst>
          </p:cNvPr>
          <p:cNvSpPr/>
          <p:nvPr/>
        </p:nvSpPr>
        <p:spPr>
          <a:xfrm>
            <a:off x="9005093" y="2724150"/>
            <a:ext cx="1000125" cy="14166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3547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84341-7DD8-46AE-A34F-2942925E04B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34768A-8486-490F-ABC7-A302D1EEC1E3}"/>
              </a:ext>
            </a:extLst>
          </p:cNvPr>
          <p:cNvSpPr/>
          <p:nvPr/>
        </p:nvSpPr>
        <p:spPr>
          <a:xfrm>
            <a:off x="7824486" y="2657476"/>
            <a:ext cx="1956122" cy="1482724"/>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936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75510AB-B451-4DCD-8D2E-C2BF735FA73B}"/>
              </a:ext>
            </a:extLst>
          </p:cNvPr>
          <p:cNvPicPr>
            <a:picLocks noChangeAspect="1"/>
          </p:cNvPicPr>
          <p:nvPr/>
        </p:nvPicPr>
        <p:blipFill rotWithShape="1">
          <a:blip r:embed="rId2"/>
          <a:srcRect b="61511"/>
          <a:stretch/>
        </p:blipFill>
        <p:spPr>
          <a:xfrm>
            <a:off x="977900" y="0"/>
            <a:ext cx="10236200"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2205244" y="2399038"/>
            <a:ext cx="1419225"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3805445" y="2400156"/>
            <a:ext cx="633206"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4648203" y="2399038"/>
            <a:ext cx="450052"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5307806" y="2399038"/>
            <a:ext cx="68341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6200777" y="2399038"/>
            <a:ext cx="747711"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210738" y="1385578"/>
            <a:ext cx="1858342"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7E5EE838-8181-44B6-9C08-7C9C7C8EB40B}"/>
              </a:ext>
            </a:extLst>
          </p:cNvPr>
          <p:cNvGrpSpPr/>
          <p:nvPr/>
        </p:nvGrpSpPr>
        <p:grpSpPr>
          <a:xfrm>
            <a:off x="11290646" y="6569923"/>
            <a:ext cx="831504" cy="252506"/>
            <a:chOff x="668108" y="601336"/>
            <a:chExt cx="3665655" cy="1113164"/>
          </a:xfrm>
          <a:solidFill>
            <a:schemeClr val="bg1"/>
          </a:solidFill>
        </p:grpSpPr>
        <p:pic>
          <p:nvPicPr>
            <p:cNvPr id="12" name="Picture 11">
              <a:hlinkClick r:id="rId9"/>
              <a:extLst>
                <a:ext uri="{FF2B5EF4-FFF2-40B4-BE49-F238E27FC236}">
                  <a16:creationId xmlns:a16="http://schemas.microsoft.com/office/drawing/2014/main" id="{21D82418-0469-4766-BDE4-2DF6CB59AC3E}"/>
                </a:ext>
              </a:extLst>
            </p:cNvPr>
            <p:cNvPicPr>
              <a:picLocks noChangeAspect="1"/>
            </p:cNvPicPr>
            <p:nvPr/>
          </p:nvPicPr>
          <p:blipFill>
            <a:blip r:embed="rId10"/>
            <a:stretch>
              <a:fillRect/>
            </a:stretch>
          </p:blipFill>
          <p:spPr>
            <a:xfrm>
              <a:off x="668108" y="601336"/>
              <a:ext cx="1151971" cy="1113164"/>
            </a:xfrm>
            <a:prstGeom prst="rect">
              <a:avLst/>
            </a:prstGeom>
            <a:grpFill/>
          </p:spPr>
        </p:pic>
        <p:pic>
          <p:nvPicPr>
            <p:cNvPr id="13" name="Picture 12">
              <a:hlinkClick r:id="rId9"/>
              <a:extLst>
                <a:ext uri="{FF2B5EF4-FFF2-40B4-BE49-F238E27FC236}">
                  <a16:creationId xmlns:a16="http://schemas.microsoft.com/office/drawing/2014/main" id="{D88F9B06-896E-4EE6-8065-F37217F7421D}"/>
                </a:ext>
              </a:extLst>
            </p:cNvPr>
            <p:cNvPicPr>
              <a:picLocks noChangeAspect="1"/>
            </p:cNvPicPr>
            <p:nvPr/>
          </p:nvPicPr>
          <p:blipFill>
            <a:blip r:embed="rId11"/>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84341-7DD8-46AE-A34F-2942925E04B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25DE0612-3ACD-490A-92FE-07570CB49E5F}"/>
              </a:ext>
            </a:extLst>
          </p:cNvPr>
          <p:cNvSpPr/>
          <p:nvPr/>
        </p:nvSpPr>
        <p:spPr>
          <a:xfrm>
            <a:off x="7842250" y="3086101"/>
            <a:ext cx="501650" cy="952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4333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EDB8E-0022-4BB3-87AF-CE29DC9B3AA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1928F43-513E-4451-BE24-BFAB19B01610}"/>
              </a:ext>
            </a:extLst>
          </p:cNvPr>
          <p:cNvSpPr/>
          <p:nvPr/>
        </p:nvSpPr>
        <p:spPr>
          <a:xfrm>
            <a:off x="8966200" y="2647950"/>
            <a:ext cx="954088" cy="1390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562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9A3A1-4D48-4D92-B743-55EEE1BD768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1928F43-513E-4451-BE24-BFAB19B01610}"/>
              </a:ext>
            </a:extLst>
          </p:cNvPr>
          <p:cNvSpPr/>
          <p:nvPr/>
        </p:nvSpPr>
        <p:spPr>
          <a:xfrm>
            <a:off x="8966200" y="2647950"/>
            <a:ext cx="954088" cy="1390651"/>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Line Arrow: Clockwise curve">
            <a:extLst>
              <a:ext uri="{FF2B5EF4-FFF2-40B4-BE49-F238E27FC236}">
                <a16:creationId xmlns:a16="http://schemas.microsoft.com/office/drawing/2014/main" id="{0396C01D-ED14-4613-9E35-139065976F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3685382" y="1925638"/>
            <a:ext cx="914400" cy="914400"/>
          </a:xfrm>
          <a:prstGeom prst="rect">
            <a:avLst/>
          </a:prstGeom>
        </p:spPr>
      </p:pic>
    </p:spTree>
    <p:extLst>
      <p:ext uri="{BB962C8B-B14F-4D97-AF65-F5344CB8AC3E}">
        <p14:creationId xmlns:p14="http://schemas.microsoft.com/office/powerpoint/2010/main" val="1833771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C7291-9096-4C10-BF05-ED5D45721B0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316BF9B-F42D-4CA5-8A9F-23704902E2AA}"/>
              </a:ext>
            </a:extLst>
          </p:cNvPr>
          <p:cNvSpPr/>
          <p:nvPr/>
        </p:nvSpPr>
        <p:spPr>
          <a:xfrm>
            <a:off x="8349456" y="2774156"/>
            <a:ext cx="501650" cy="12644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135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C2E7B-6CED-4C75-9F7B-B866402DF2A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9412F4-5A49-49D2-8C44-E3A8145F9C20}"/>
              </a:ext>
            </a:extLst>
          </p:cNvPr>
          <p:cNvSpPr/>
          <p:nvPr/>
        </p:nvSpPr>
        <p:spPr>
          <a:xfrm>
            <a:off x="3803891" y="2647950"/>
            <a:ext cx="954088" cy="1390651"/>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89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DC33E8-C329-492B-B357-D77F8048E3D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674D56-92CD-48E7-83DF-919AC00D0119}"/>
              </a:ext>
            </a:extLst>
          </p:cNvPr>
          <p:cNvSpPr/>
          <p:nvPr/>
        </p:nvSpPr>
        <p:spPr>
          <a:xfrm>
            <a:off x="10347766" y="1354239"/>
            <a:ext cx="1678329" cy="4919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3610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6C679-BBC2-4106-81C0-18A2E370BC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ADD58F-6BA1-4E7F-A037-6CC6AC5E64FC}"/>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76225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A3CD4E-A3C4-44AA-B7F2-6143F5005883}"/>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0426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bit.ly/pbi18</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B026A-50F5-425D-9838-8A31A06F42E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0619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1974D6-A90A-4346-A877-A1C180C60527}"/>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7013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20FDAA-8119-4FBC-B4E4-87E95073653A}"/>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26452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9387D0-C819-413F-91B0-E2A700C8522C}"/>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22865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71771F-D3B1-4998-8AF7-DFDCAA094E35}"/>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964126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E96178-FC47-44B6-8E07-BAEC3FB0B598}"/>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67022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1948D6-72B0-4949-8F3F-600A8E0D31B6}"/>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96899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491DE1-4011-4CB7-ACCD-F1A74EBE21F5}"/>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88791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3F249-C57D-4DF5-ABFB-E06504B47F6A}"/>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17807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DA21C-1BDA-4732-9BA3-1CDF9DB02C76}"/>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4191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Owner – Fleitas Arts, LLC</a:t>
            </a:r>
            <a:endParaRPr kumimoji="0" lang="en-US"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B7A94E6C-ABC2-43FC-B5D3-18C908D29917}"/>
              </a:ext>
            </a:extLst>
          </p:cNvPr>
          <p:cNvGrpSpPr/>
          <p:nvPr/>
        </p:nvGrpSpPr>
        <p:grpSpPr>
          <a:xfrm>
            <a:off x="11290646" y="6569923"/>
            <a:ext cx="831504" cy="252506"/>
            <a:chOff x="668108" y="601336"/>
            <a:chExt cx="3665655" cy="1113164"/>
          </a:xfrm>
          <a:solidFill>
            <a:schemeClr val="bg1"/>
          </a:solidFill>
        </p:grpSpPr>
        <p:pic>
          <p:nvPicPr>
            <p:cNvPr id="92" name="Picture 91">
              <a:hlinkClick r:id="rId7"/>
              <a:extLst>
                <a:ext uri="{FF2B5EF4-FFF2-40B4-BE49-F238E27FC236}">
                  <a16:creationId xmlns:a16="http://schemas.microsoft.com/office/drawing/2014/main" id="{5E61E7FF-01D7-41D1-8BB6-4D1CF83B0FC3}"/>
                </a:ext>
              </a:extLst>
            </p:cNvPr>
            <p:cNvPicPr>
              <a:picLocks noChangeAspect="1"/>
            </p:cNvPicPr>
            <p:nvPr/>
          </p:nvPicPr>
          <p:blipFill>
            <a:blip r:embed="rId14"/>
            <a:stretch>
              <a:fillRect/>
            </a:stretch>
          </p:blipFill>
          <p:spPr>
            <a:xfrm>
              <a:off x="668108" y="601336"/>
              <a:ext cx="1151971" cy="1113164"/>
            </a:xfrm>
            <a:prstGeom prst="rect">
              <a:avLst/>
            </a:prstGeom>
            <a:grpFill/>
          </p:spPr>
        </p:pic>
        <p:pic>
          <p:nvPicPr>
            <p:cNvPr id="93" name="Picture 92">
              <a:hlinkClick r:id="rId7"/>
              <a:extLst>
                <a:ext uri="{FF2B5EF4-FFF2-40B4-BE49-F238E27FC236}">
                  <a16:creationId xmlns:a16="http://schemas.microsoft.com/office/drawing/2014/main" id="{3DD3B0BD-DA33-47FC-8C2D-FF9B7838CDD1}"/>
                </a:ext>
              </a:extLst>
            </p:cNvPr>
            <p:cNvPicPr>
              <a:picLocks noChangeAspect="1"/>
            </p:cNvPicPr>
            <p:nvPr/>
          </p:nvPicPr>
          <p:blipFill>
            <a:blip r:embed="rId15"/>
            <a:stretch>
              <a:fillRect/>
            </a:stretch>
          </p:blipFill>
          <p:spPr>
            <a:xfrm>
              <a:off x="1465541" y="1130596"/>
              <a:ext cx="2868222" cy="355013"/>
            </a:xfrm>
            <a:prstGeom prst="rect">
              <a:avLst/>
            </a:prstGeom>
            <a:grpFill/>
          </p:spPr>
        </p:pic>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6F4ED8-A9E5-4516-9FAF-AA5D13F92419}"/>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08897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65D88E-7582-47EF-A750-2B7AF2B66340}"/>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19932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17D30D-CD87-4B8D-88E9-275AA0E59AAC}"/>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73256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8464EF-3CF9-4DD1-916F-EE6E81DEDFC3}"/>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62091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1E02B2-9101-476F-8381-CD3471BB3F76}"/>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577895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5BCD8-C97B-468E-A03B-D4D8B77E191C}"/>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23794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E7C9-4D97-4C1F-8CF8-F78E5B34EE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EB2274-7C3E-44D9-B86B-EC8D1EE73F8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2108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AC8376-F343-4972-BE6C-EAE1DBAFD63A}"/>
              </a:ext>
            </a:extLst>
          </p:cNvPr>
          <p:cNvPicPr>
            <a:picLocks noChangeAspect="1"/>
          </p:cNvPicPr>
          <p:nvPr/>
        </p:nvPicPr>
        <p:blipFill>
          <a:blip r:embed="rId3"/>
          <a:stretch>
            <a:fillRect/>
          </a:stretch>
        </p:blipFill>
        <p:spPr>
          <a:xfrm>
            <a:off x="0" y="1269"/>
            <a:ext cx="12192000" cy="6855462"/>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B19AB5A-74A9-4C15-8DF4-74ADC11DC9D2}"/>
              </a:ext>
            </a:extLst>
          </p:cNvPr>
          <p:cNvSpPr/>
          <p:nvPr/>
        </p:nvSpPr>
        <p:spPr>
          <a:xfrm>
            <a:off x="8754583" y="2709138"/>
            <a:ext cx="261310" cy="29439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EFD1F05-47D9-4FD4-986A-9FE4A50AB9DD}"/>
              </a:ext>
            </a:extLst>
          </p:cNvPr>
          <p:cNvSpPr/>
          <p:nvPr/>
        </p:nvSpPr>
        <p:spPr>
          <a:xfrm>
            <a:off x="2071868" y="1435261"/>
            <a:ext cx="2210765"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287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a:solidFill>
                  <a:schemeClr val="bg1"/>
                </a:solidFill>
                <a:latin typeface="Segoe UI Light" panose="020B0502040204020203" pitchFamily="34" charset="0"/>
                <a:cs typeface="Segoe UI Light" panose="020B0502040204020203" pitchFamily="34" charset="0"/>
              </a:rPr>
              <a:t>Schedule </a:t>
            </a:r>
            <a:r>
              <a:rPr lang="en-US" sz="2800" i="1" dirty="0">
                <a:solidFill>
                  <a:schemeClr val="bg1"/>
                </a:solidFill>
                <a:latin typeface="Segoe UI Light" panose="020B0502040204020203" pitchFamily="34" charset="0"/>
                <a:cs typeface="Segoe UI Light" panose="020B0502040204020203" pitchFamily="34" charset="0"/>
              </a:rPr>
              <a:t>(times are approximate and will be fluid with the class)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10"/>
          </p:nvPr>
        </p:nvSpPr>
        <p:spPr>
          <a:xfrm>
            <a:off x="184559" y="1371601"/>
            <a:ext cx="11737892" cy="5213838"/>
          </a:xfrm>
        </p:spPr>
        <p:txBody>
          <a:bodyPr>
            <a:normAutofit/>
          </a:bodyPr>
          <a:lstStyle/>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Morning</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09:00 AM – 11:45 AM 	–   Advanced Data Modeling</a:t>
            </a:r>
          </a:p>
          <a:p>
            <a:pPr marL="672161" lvl="3" indent="0">
              <a:lnSpc>
                <a:spcPct val="100000"/>
              </a:lnSpc>
              <a:spcBef>
                <a:spcPts val="0"/>
              </a:spcBef>
              <a:spcAft>
                <a:spcPts val="600"/>
              </a:spcAft>
              <a:buNone/>
            </a:pPr>
            <a:endParaRPr lang="en-US" sz="2800" dirty="0">
              <a:latin typeface="Segoe UI Light" panose="020B0502040204020203" pitchFamily="34" charset="0"/>
              <a:cs typeface="Segoe UI Light" panose="020B0502040204020203" pitchFamily="34" charset="0"/>
            </a:endParaRPr>
          </a:p>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 Afternoon</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11:45 AM – 1:00 PM 	–   Power BI Administration</a:t>
            </a:r>
          </a:p>
        </p:txBody>
      </p:sp>
      <p:sp>
        <p:nvSpPr>
          <p:cNvPr id="4" name="Parallelogram 1">
            <a:extLst>
              <a:ext uri="{FF2B5EF4-FFF2-40B4-BE49-F238E27FC236}">
                <a16:creationId xmlns:a16="http://schemas.microsoft.com/office/drawing/2014/main" id="{0EC8F4B8-6457-4253-8D9E-C1901996CE7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4769113E-8194-42FE-8242-6FB68E701446}"/>
              </a:ext>
            </a:extLst>
          </p:cNvPr>
          <p:cNvGrpSpPr/>
          <p:nvPr/>
        </p:nvGrpSpPr>
        <p:grpSpPr>
          <a:xfrm>
            <a:off x="11290646" y="6569923"/>
            <a:ext cx="831504" cy="252506"/>
            <a:chOff x="668108" y="601336"/>
            <a:chExt cx="3665655" cy="1113164"/>
          </a:xfrm>
          <a:solidFill>
            <a:schemeClr val="bg1"/>
          </a:solidFill>
        </p:grpSpPr>
        <p:pic>
          <p:nvPicPr>
            <p:cNvPr id="6" name="Picture 5">
              <a:hlinkClick r:id="rId3"/>
              <a:extLst>
                <a:ext uri="{FF2B5EF4-FFF2-40B4-BE49-F238E27FC236}">
                  <a16:creationId xmlns:a16="http://schemas.microsoft.com/office/drawing/2014/main" id="{989943E4-F01C-4848-ABF1-2C41FB2453E4}"/>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7" name="Picture 6">
              <a:hlinkClick r:id="rId3"/>
              <a:extLst>
                <a:ext uri="{FF2B5EF4-FFF2-40B4-BE49-F238E27FC236}">
                  <a16:creationId xmlns:a16="http://schemas.microsoft.com/office/drawing/2014/main" id="{191FEEB5-DABD-47FF-8FEE-5440C9AFBD82}"/>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0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C7945F-A4FC-4D9A-B1EC-CB5A61A6A77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51E5A02-A377-49B9-BAAB-AE178D8266AB}"/>
              </a:ext>
            </a:extLst>
          </p:cNvPr>
          <p:cNvSpPr/>
          <p:nvPr/>
        </p:nvSpPr>
        <p:spPr>
          <a:xfrm>
            <a:off x="4231482" y="1435261"/>
            <a:ext cx="1295400"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102CCE-0276-4912-A8FB-534EBAB2946C}"/>
              </a:ext>
            </a:extLst>
          </p:cNvPr>
          <p:cNvSpPr/>
          <p:nvPr/>
        </p:nvSpPr>
        <p:spPr>
          <a:xfrm>
            <a:off x="7955930" y="2785338"/>
            <a:ext cx="261310" cy="33716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6921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80E19-37EF-41D1-918B-C2DE1B74CCD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26980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24087-B52E-447C-9DA6-C187BEA222F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690A24E-7A4E-4B08-BFAE-C347C00C6BBE}"/>
              </a:ext>
            </a:extLst>
          </p:cNvPr>
          <p:cNvSpPr/>
          <p:nvPr/>
        </p:nvSpPr>
        <p:spPr>
          <a:xfrm>
            <a:off x="2034382" y="1435261"/>
            <a:ext cx="1295400"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7423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918D7-BD22-4ABF-A4D5-D71876D759B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11C6C9E-058E-4F83-97E6-379496F899E6}"/>
              </a:ext>
            </a:extLst>
          </p:cNvPr>
          <p:cNvSpPr/>
          <p:nvPr/>
        </p:nvSpPr>
        <p:spPr>
          <a:xfrm>
            <a:off x="7096125" y="2720090"/>
            <a:ext cx="1539875" cy="24488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5276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58501-64A3-4C75-90D7-13EF4EE92A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D9574B-3CCC-492F-B61B-49F6DACF3785}"/>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67480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79F99D-62B5-437A-89B5-0EE7D18F7C57}"/>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89404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 </a:t>
            </a:r>
            <a:r>
              <a:rPr lang="en-US" sz="2000" dirty="0">
                <a:solidFill>
                  <a:srgbClr val="F2C812"/>
                </a:solidFill>
              </a:rPr>
              <a:t>(20min)</a:t>
            </a:r>
            <a:endParaRPr lang="en-US" sz="2000" dirty="0"/>
          </a:p>
          <a:p>
            <a:pPr>
              <a:buClr>
                <a:srgbClr val="F2C812"/>
              </a:buClr>
            </a:pPr>
            <a:r>
              <a:rPr lang="en-US" sz="2000" dirty="0"/>
              <a:t>Cross-Filtering and Time Intelligence </a:t>
            </a:r>
            <a:r>
              <a:rPr lang="en-US" sz="2000" dirty="0">
                <a:solidFill>
                  <a:srgbClr val="F2C812"/>
                </a:solidFill>
              </a:rPr>
              <a:t>(20min)</a:t>
            </a:r>
            <a:endParaRPr lang="en-US" sz="2000" dirty="0"/>
          </a:p>
          <a:p>
            <a:pPr>
              <a:buClr>
                <a:srgbClr val="F2C812"/>
              </a:buClr>
            </a:pPr>
            <a:r>
              <a:rPr lang="en-US" sz="2000" dirty="0"/>
              <a:t>Many to Many with DAX </a:t>
            </a:r>
            <a:r>
              <a:rPr lang="en-US" sz="2000" dirty="0">
                <a:solidFill>
                  <a:srgbClr val="F2C812"/>
                </a:solidFill>
              </a:rPr>
              <a:t>(15min)</a:t>
            </a:r>
            <a:endParaRPr lang="en-US" sz="2000" dirty="0"/>
          </a:p>
          <a:p>
            <a:pPr>
              <a:buClr>
                <a:srgbClr val="F2C812"/>
              </a:buClr>
            </a:pPr>
            <a:r>
              <a:rPr lang="en-US" sz="2000" dirty="0"/>
              <a:t>Creating a Bridge Table </a:t>
            </a:r>
            <a:r>
              <a:rPr lang="en-US" sz="2000" dirty="0">
                <a:solidFill>
                  <a:srgbClr val="F2C812"/>
                </a:solidFill>
              </a:rPr>
              <a:t>(20min)</a:t>
            </a:r>
            <a:endParaRPr lang="en-US" sz="2000" dirty="0"/>
          </a:p>
          <a:p>
            <a:pPr>
              <a:buClr>
                <a:srgbClr val="F2C812"/>
              </a:buClr>
            </a:pPr>
            <a:r>
              <a:rPr lang="en-US" sz="2000" dirty="0"/>
              <a:t>Role Playing Tables with DAX </a:t>
            </a:r>
            <a:r>
              <a:rPr lang="en-US" sz="2000" dirty="0">
                <a:solidFill>
                  <a:srgbClr val="F2C812"/>
                </a:solidFill>
              </a:rPr>
              <a:t>(20min)</a:t>
            </a:r>
            <a:endParaRPr lang="en-US" sz="2000" dirty="0"/>
          </a:p>
          <a:p>
            <a:pPr>
              <a:buClr>
                <a:srgbClr val="F2C812"/>
              </a:buClr>
            </a:pPr>
            <a:r>
              <a:rPr lang="en-US" sz="2000" dirty="0"/>
              <a:t>Role Playing Tables without DAX </a:t>
            </a:r>
            <a:r>
              <a:rPr lang="en-US" sz="2000" dirty="0">
                <a:solidFill>
                  <a:srgbClr val="F2C812"/>
                </a:solidFill>
              </a:rPr>
              <a:t>(20min)</a:t>
            </a:r>
            <a:endParaRPr lang="en-US" sz="2000" dirty="0"/>
          </a:p>
          <a:p>
            <a:pPr>
              <a:buClr>
                <a:srgbClr val="F2C812"/>
              </a:buClr>
            </a:pPr>
            <a:r>
              <a:rPr lang="en-US" sz="2000" dirty="0"/>
              <a:t>Mismatched Granularities </a:t>
            </a:r>
            <a:r>
              <a:rPr lang="en-US" sz="2000" dirty="0">
                <a:solidFill>
                  <a:srgbClr val="F2C812"/>
                </a:solidFill>
              </a:rPr>
              <a:t>(30min)</a:t>
            </a:r>
            <a:endParaRPr lang="en-US" sz="2000" dirty="0"/>
          </a:p>
          <a:p>
            <a:pPr>
              <a:buClr>
                <a:srgbClr val="F2C812"/>
              </a:buClr>
            </a:pPr>
            <a:r>
              <a:rPr lang="en-US" sz="2000" dirty="0"/>
              <a:t>Weighted Allocation </a:t>
            </a:r>
            <a:r>
              <a:rPr lang="en-US" sz="2000" dirty="0">
                <a:solidFill>
                  <a:srgbClr val="F2C812"/>
                </a:solidFill>
              </a:rPr>
              <a:t>(20min)</a:t>
            </a:r>
            <a:endParaRPr lang="en-US" sz="2000" dirty="0"/>
          </a:p>
          <a:p>
            <a:pPr>
              <a:buClr>
                <a:srgbClr val="F2C812"/>
              </a:buClr>
            </a:pPr>
            <a:r>
              <a:rPr lang="en-US" sz="2000" dirty="0"/>
              <a:t>Data Refresh Overview </a:t>
            </a:r>
            <a:r>
              <a:rPr lang="en-US" sz="2000" dirty="0">
                <a:solidFill>
                  <a:srgbClr val="F2C812"/>
                </a:solidFill>
              </a:rPr>
              <a:t>(20min)</a:t>
            </a:r>
          </a:p>
          <a:p>
            <a:pPr>
              <a:buClr>
                <a:srgbClr val="F2C812"/>
              </a:buClr>
            </a:pPr>
            <a:r>
              <a:rPr lang="en-US" sz="2000" dirty="0"/>
              <a:t>Scheduling Data Refresh </a:t>
            </a:r>
            <a:r>
              <a:rPr lang="en-US" sz="2000" dirty="0">
                <a:solidFill>
                  <a:srgbClr val="F2C812"/>
                </a:solidFill>
              </a:rPr>
              <a:t>(20min)</a:t>
            </a:r>
          </a:p>
          <a:p>
            <a:pPr>
              <a:buClr>
                <a:srgbClr val="F2C812"/>
              </a:buClr>
            </a:pPr>
            <a:r>
              <a:rPr lang="en-US" sz="2000" dirty="0"/>
              <a:t>Implementing Row Level Security </a:t>
            </a:r>
            <a:r>
              <a:rPr lang="en-US" sz="2000" dirty="0">
                <a:solidFill>
                  <a:srgbClr val="F2C812"/>
                </a:solidFill>
              </a:rPr>
              <a:t>(20min)</a:t>
            </a:r>
          </a:p>
          <a:p>
            <a:pPr>
              <a:buClr>
                <a:srgbClr val="F2C812"/>
              </a:buClr>
            </a:pPr>
            <a:r>
              <a:rPr lang="en-US" sz="2000" dirty="0"/>
              <a:t>Implementing Dynamic Security </a:t>
            </a:r>
            <a:r>
              <a:rPr lang="en-US" sz="2000" dirty="0">
                <a:solidFill>
                  <a:srgbClr val="F2C812"/>
                </a:solidFill>
              </a:rPr>
              <a:t>(15min)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A1FD27-5AF8-4283-A9DC-CBACD2FFA9FD}"/>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3772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5F054B-7EE8-4784-B6C5-9C3C5C631E0A}"/>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59669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336370-2FF9-4B5A-990C-58B512F74E5A}"/>
              </a:ext>
            </a:extLst>
          </p:cNvPr>
          <p:cNvPicPr>
            <a:picLocks noChangeAspect="1"/>
          </p:cNvPicPr>
          <p:nvPr/>
        </p:nvPicPr>
        <p:blipFill rotWithShape="1">
          <a:blip r:embed="rId3"/>
          <a:srcRect l="438" t="519" r="438" b="519"/>
          <a:stretch/>
        </p:blipFill>
        <p:spPr>
          <a:xfrm>
            <a:off x="6682" y="-3764"/>
            <a:ext cx="12185318" cy="686176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329539B-9154-43B7-A196-4529CC664EE1}"/>
              </a:ext>
            </a:extLst>
          </p:cNvPr>
          <p:cNvSpPr/>
          <p:nvPr/>
        </p:nvSpPr>
        <p:spPr>
          <a:xfrm>
            <a:off x="1085850" y="3821906"/>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3EC6A12-FEC5-43E7-8F00-66361D461A9B}"/>
              </a:ext>
            </a:extLst>
          </p:cNvPr>
          <p:cNvPicPr>
            <a:picLocks noChangeAspect="1"/>
          </p:cNvPicPr>
          <p:nvPr/>
        </p:nvPicPr>
        <p:blipFill>
          <a:blip r:embed="rId7"/>
          <a:stretch>
            <a:fillRect/>
          </a:stretch>
        </p:blipFill>
        <p:spPr>
          <a:xfrm>
            <a:off x="3279775" y="1437673"/>
            <a:ext cx="4387850" cy="4768466"/>
          </a:xfrm>
          <a:prstGeom prst="rect">
            <a:avLst/>
          </a:prstGeom>
        </p:spPr>
      </p:pic>
    </p:spTree>
    <p:extLst>
      <p:ext uri="{BB962C8B-B14F-4D97-AF65-F5344CB8AC3E}">
        <p14:creationId xmlns:p14="http://schemas.microsoft.com/office/powerpoint/2010/main" val="3567358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0EC8B320-CEA7-4D83-8036-311E8FC9CFF2}"/>
              </a:ext>
            </a:extLst>
          </p:cNvPr>
          <p:cNvPicPr>
            <a:picLocks noChangeAspect="1"/>
          </p:cNvPicPr>
          <p:nvPr/>
        </p:nvPicPr>
        <p:blipFill>
          <a:blip r:embed="rId7"/>
          <a:stretch>
            <a:fillRect/>
          </a:stretch>
        </p:blipFill>
        <p:spPr>
          <a:xfrm>
            <a:off x="3289734" y="1437673"/>
            <a:ext cx="4377891" cy="4757642"/>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5975" y="2767965"/>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595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Power BI Embedded </a:t>
            </a:r>
            <a:r>
              <a:rPr lang="en-US" sz="2000" dirty="0">
                <a:solidFill>
                  <a:srgbClr val="F2C812"/>
                </a:solidFill>
              </a:rPr>
              <a:t>(20min)</a:t>
            </a:r>
            <a:endParaRPr lang="en-US" sz="2000" dirty="0"/>
          </a:p>
          <a:p>
            <a:pPr>
              <a:buClr>
                <a:srgbClr val="F2C812"/>
              </a:buClr>
            </a:pPr>
            <a:r>
              <a:rPr lang="en-US" sz="2000" dirty="0"/>
              <a:t>Key Influencers </a:t>
            </a:r>
            <a:r>
              <a:rPr lang="en-US" sz="2000" dirty="0">
                <a:solidFill>
                  <a:srgbClr val="F2C812"/>
                </a:solidFill>
              </a:rPr>
              <a:t>(20min)</a:t>
            </a:r>
            <a:endParaRPr lang="en-US" sz="2000" dirty="0"/>
          </a:p>
          <a:p>
            <a:pPr>
              <a:buClr>
                <a:srgbClr val="F2C812"/>
              </a:buClr>
            </a:pPr>
            <a:r>
              <a:rPr lang="en-US" sz="2000" dirty="0"/>
              <a:t>Automated-ML </a:t>
            </a:r>
            <a:r>
              <a:rPr lang="en-US" sz="2000" dirty="0">
                <a:solidFill>
                  <a:srgbClr val="F2C812"/>
                </a:solidFill>
              </a:rPr>
              <a:t>(20min)</a:t>
            </a:r>
            <a:endParaRPr lang="en-US" sz="2000" dirty="0"/>
          </a:p>
          <a:p>
            <a:pPr>
              <a:buClr>
                <a:srgbClr val="F2C812"/>
              </a:buClr>
            </a:pPr>
            <a:r>
              <a:rPr lang="en-US" sz="2000" dirty="0"/>
              <a:t>New Features Announcements </a:t>
            </a:r>
            <a:r>
              <a:rPr lang="en-US" sz="2000" dirty="0">
                <a:solidFill>
                  <a:srgbClr val="F2C812"/>
                </a:solidFill>
              </a:rPr>
              <a:t>(30min)</a:t>
            </a:r>
            <a:endParaRPr lang="en-US" sz="2000" dirty="0"/>
          </a:p>
          <a:p>
            <a:pPr>
              <a:buClr>
                <a:srgbClr val="F2C812"/>
              </a:buClr>
            </a:pPr>
            <a:r>
              <a:rPr lang="en-US" sz="2000" dirty="0"/>
              <a:t>Q&amp;A + Resources </a:t>
            </a:r>
            <a:r>
              <a:rPr lang="en-US" sz="2000" dirty="0">
                <a:solidFill>
                  <a:srgbClr val="F2C812"/>
                </a:solidFill>
              </a:rPr>
              <a:t>(30min)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411017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7FE3834-DC55-49A8-8CFA-8E120AB746F8}"/>
              </a:ext>
            </a:extLst>
          </p:cNvPr>
          <p:cNvPicPr>
            <a:picLocks noChangeAspect="1"/>
          </p:cNvPicPr>
          <p:nvPr/>
        </p:nvPicPr>
        <p:blipFill>
          <a:blip r:embed="rId7"/>
          <a:stretch>
            <a:fillRect/>
          </a:stretch>
        </p:blipFill>
        <p:spPr>
          <a:xfrm>
            <a:off x="3289734" y="1437673"/>
            <a:ext cx="4377891" cy="4757643"/>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2975974"/>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34797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ECEE0-D4EE-4933-B27E-A4C945B1B728}"/>
              </a:ext>
            </a:extLst>
          </p:cNvPr>
          <p:cNvPicPr>
            <a:picLocks noChangeAspect="1"/>
          </p:cNvPicPr>
          <p:nvPr/>
        </p:nvPicPr>
        <p:blipFill rotWithShape="1">
          <a:blip r:embed="rId3"/>
          <a:srcRect l="341" t="691" r="369" b="565"/>
          <a:stretch/>
        </p:blipFill>
        <p:spPr>
          <a:xfrm>
            <a:off x="0" y="0"/>
            <a:ext cx="12200395"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03725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22B9D-A1E4-4859-AD28-F7EC378DAB82}"/>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8BCF2150-CF3C-4E9A-B8A4-419A408247A8}"/>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2EE6919-B0E8-4920-9489-75157DE858CD}"/>
              </a:ext>
            </a:extLst>
          </p:cNvPr>
          <p:cNvSpPr/>
          <p:nvPr/>
        </p:nvSpPr>
        <p:spPr>
          <a:xfrm>
            <a:off x="2152650" y="397670"/>
            <a:ext cx="395288" cy="5024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51481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24" name="Picture 23">
            <a:extLst>
              <a:ext uri="{FF2B5EF4-FFF2-40B4-BE49-F238E27FC236}">
                <a16:creationId xmlns:a16="http://schemas.microsoft.com/office/drawing/2014/main" id="{933BFB2B-02D3-4E2B-819D-652318E682A3}"/>
              </a:ext>
            </a:extLst>
          </p:cNvPr>
          <p:cNvPicPr>
            <a:picLocks noChangeAspect="1"/>
          </p:cNvPicPr>
          <p:nvPr/>
        </p:nvPicPr>
        <p:blipFill>
          <a:blip r:embed="rId4"/>
          <a:stretch>
            <a:fillRect/>
          </a:stretch>
        </p:blipFill>
        <p:spPr>
          <a:xfrm>
            <a:off x="222250" y="-18231"/>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4766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C302D066-AEBC-49EB-8DBC-6732FD6EA25A}"/>
              </a:ext>
            </a:extLst>
          </p:cNvPr>
          <p:cNvPicPr>
            <a:picLocks noChangeAspect="1"/>
          </p:cNvPicPr>
          <p:nvPr/>
        </p:nvPicPr>
        <p:blipFill>
          <a:blip r:embed="rId4"/>
          <a:stretch>
            <a:fillRect/>
          </a:stretch>
        </p:blipFill>
        <p:spPr>
          <a:xfrm>
            <a:off x="222250" y="-18749"/>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1751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27237</TotalTime>
  <Words>17316</Words>
  <Application>Microsoft Office PowerPoint</Application>
  <PresentationFormat>Widescreen</PresentationFormat>
  <Paragraphs>1916</Paragraphs>
  <Slides>298</Slides>
  <Notes>294</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298</vt:i4>
      </vt:variant>
    </vt:vector>
  </HeadingPairs>
  <TitlesOfParts>
    <vt:vector size="309" baseType="lpstr">
      <vt:lpstr>Arial</vt:lpstr>
      <vt:lpstr>Calibri</vt:lpstr>
      <vt:lpstr>Calibri Light</vt:lpstr>
      <vt:lpstr>Gill Sans</vt:lpstr>
      <vt:lpstr>Segoe UI</vt:lpstr>
      <vt:lpstr>Segoe UI (Body)</vt:lpstr>
      <vt:lpstr>Segoe UI Light</vt:lpstr>
      <vt:lpstr>Segoe UI Semilight</vt:lpstr>
      <vt:lpstr>Office Theme</vt:lpstr>
      <vt:lpstr>2_Office Theme</vt:lpstr>
      <vt:lpstr>3_Office Theme</vt:lpstr>
      <vt:lpstr>PowerPoint Presentation</vt:lpstr>
      <vt:lpstr>Please silence cell phones</vt:lpstr>
      <vt:lpstr>PowerPoint Presentation</vt:lpstr>
      <vt:lpstr>PowerPoint Presentation</vt:lpstr>
      <vt:lpstr>PowerPoint Presentation</vt:lpstr>
      <vt:lpstr>PowerPoint Presentation</vt:lpstr>
      <vt:lpstr>Schedule (times are approximate and will be fluid with the class)</vt:lpstr>
      <vt:lpstr>Agenda</vt:lpstr>
      <vt:lpstr>Agenda</vt:lpstr>
      <vt:lpstr>Advanced Data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Please silence cell phones</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
  <cp:keywords>Power BI, Dashboard</cp:keywords>
  <cp:lastModifiedBy>Hiram Fleitas</cp:lastModifiedBy>
  <cp:revision>434</cp:revision>
  <dcterms:created xsi:type="dcterms:W3CDTF">2016-05-30T15:33:26Z</dcterms:created>
  <dcterms:modified xsi:type="dcterms:W3CDTF">2019-12-16T19:55:28Z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